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7" r:id="rId3"/>
    <p:sldId id="268" r:id="rId4"/>
    <p:sldId id="258" r:id="rId5"/>
    <p:sldId id="269" r:id="rId6"/>
    <p:sldId id="259" r:id="rId7"/>
    <p:sldId id="270" r:id="rId8"/>
    <p:sldId id="260" r:id="rId9"/>
    <p:sldId id="271" r:id="rId10"/>
    <p:sldId id="272" r:id="rId11"/>
    <p:sldId id="273" r:id="rId12"/>
    <p:sldId id="261" r:id="rId13"/>
    <p:sldId id="274" r:id="rId14"/>
    <p:sldId id="275" r:id="rId15"/>
    <p:sldId id="265" r:id="rId16"/>
    <p:sldId id="267" r:id="rId17"/>
    <p:sldId id="276" r:id="rId18"/>
    <p:sldId id="277" r:id="rId19"/>
  </p:sldIdLst>
  <p:sldSz cx="14630400" cy="8229600"/>
  <p:notesSz cx="8229600" cy="14630400"/>
  <p:embeddedFontLst>
    <p:embeddedFont>
      <p:font typeface="Fraunces Extra Bold" panose="020B0604020202020204" charset="0"/>
      <p:regular r:id="rId21"/>
    </p:embeddedFont>
    <p:embeddedFont>
      <p:font typeface="Nobile"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1D7F24E-0336-49D6-A815-0F3C8292B7C0}">
          <p14:sldIdLst>
            <p14:sldId id="256"/>
            <p14:sldId id="257"/>
            <p14:sldId id="268"/>
            <p14:sldId id="258"/>
            <p14:sldId id="269"/>
            <p14:sldId id="259"/>
            <p14:sldId id="270"/>
            <p14:sldId id="260"/>
            <p14:sldId id="271"/>
            <p14:sldId id="272"/>
            <p14:sldId id="273"/>
            <p14:sldId id="261"/>
            <p14:sldId id="274"/>
            <p14:sldId id="275"/>
            <p14:sldId id="265"/>
            <p14:sldId id="267"/>
            <p14:sldId id="276"/>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2" d="100"/>
          <a:sy n="82" d="100"/>
        </p:scale>
        <p:origin x="48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6875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26.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582817"/>
            <a:ext cx="7415927" cy="3193971"/>
          </a:xfrm>
          <a:prstGeom prst="rect">
            <a:avLst/>
          </a:prstGeom>
          <a:noFill/>
          <a:ln/>
        </p:spPr>
        <p:txBody>
          <a:bodyPr wrap="square" lIns="0" tIns="0" rIns="0" bIns="0" rtlCol="0" anchor="t"/>
          <a:lstStyle/>
          <a:p>
            <a:pPr marL="0" indent="0">
              <a:lnSpc>
                <a:spcPts val="8350"/>
              </a:lnSpc>
              <a:buNone/>
            </a:pPr>
            <a:r>
              <a:rPr lang="en-US" sz="6700" b="1" dirty="0">
                <a:solidFill>
                  <a:srgbClr val="3B4540"/>
                </a:solidFill>
                <a:latin typeface="Fraunces Extra Bold" pitchFamily="34" charset="0"/>
                <a:ea typeface="Fraunces Extra Bold" pitchFamily="34" charset="-122"/>
                <a:cs typeface="Fraunces Extra Bold" pitchFamily="34" charset="-120"/>
              </a:rPr>
              <a:t>Anime Analysis: Trends and Insights</a:t>
            </a:r>
            <a:endParaRPr lang="en-US" sz="6700" dirty="0"/>
          </a:p>
        </p:txBody>
      </p:sp>
      <p:sp>
        <p:nvSpPr>
          <p:cNvPr id="4" name="Text 1"/>
          <p:cNvSpPr/>
          <p:nvPr/>
        </p:nvSpPr>
        <p:spPr>
          <a:xfrm>
            <a:off x="864037" y="5147072"/>
            <a:ext cx="7415927" cy="790099"/>
          </a:xfrm>
          <a:prstGeom prst="rect">
            <a:avLst/>
          </a:prstGeom>
          <a:noFill/>
          <a:ln/>
        </p:spPr>
        <p:txBody>
          <a:bodyPr wrap="squar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Examining popular genres, studios, and factors influencing anime ratings.</a:t>
            </a:r>
            <a:endParaRPr lang="en-US" sz="1900" dirty="0"/>
          </a:p>
        </p:txBody>
      </p:sp>
      <p:sp>
        <p:nvSpPr>
          <p:cNvPr id="5" name="Shape 2"/>
          <p:cNvSpPr/>
          <p:nvPr/>
        </p:nvSpPr>
        <p:spPr>
          <a:xfrm>
            <a:off x="864037" y="6233279"/>
            <a:ext cx="394930" cy="394930"/>
          </a:xfrm>
          <a:prstGeom prst="roundRect">
            <a:avLst>
              <a:gd name="adj" fmla="val 23151155"/>
            </a:avLst>
          </a:prstGeom>
          <a:noFill/>
          <a:ln w="7620">
            <a:solidFill>
              <a:srgbClr val="FFFFFF"/>
            </a:solidFill>
            <a:prstDash val="solid"/>
          </a:ln>
        </p:spPr>
        <p:txBody>
          <a:bodyPr/>
          <a:lstStyle/>
          <a:p>
            <a:endParaRPr lang="en-US"/>
          </a:p>
        </p:txBody>
      </p:sp>
      <p:sp>
        <p:nvSpPr>
          <p:cNvPr id="7" name="Text 3"/>
          <p:cNvSpPr/>
          <p:nvPr/>
        </p:nvSpPr>
        <p:spPr>
          <a:xfrm>
            <a:off x="1382316" y="6214824"/>
            <a:ext cx="1568172" cy="431959"/>
          </a:xfrm>
          <a:prstGeom prst="rect">
            <a:avLst/>
          </a:prstGeom>
          <a:noFill/>
          <a:ln/>
        </p:spPr>
        <p:txBody>
          <a:bodyPr wrap="none" lIns="0" tIns="0" rIns="0" bIns="0" rtlCol="0" anchor="t"/>
          <a:lstStyle/>
          <a:p>
            <a:pPr marL="0" indent="0" algn="l">
              <a:lnSpc>
                <a:spcPts val="3400"/>
              </a:lnSpc>
              <a:buNone/>
            </a:pP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50D32D-9C26-2841-7D82-5DACEC6D69EA}"/>
              </a:ext>
            </a:extLst>
          </p:cNvPr>
          <p:cNvPicPr>
            <a:picLocks noChangeAspect="1"/>
          </p:cNvPicPr>
          <p:nvPr/>
        </p:nvPicPr>
        <p:blipFill>
          <a:blip r:embed="rId2"/>
          <a:stretch>
            <a:fillRect/>
          </a:stretch>
        </p:blipFill>
        <p:spPr>
          <a:xfrm>
            <a:off x="1666875" y="0"/>
            <a:ext cx="11296650" cy="5619750"/>
          </a:xfrm>
          <a:prstGeom prst="rect">
            <a:avLst/>
          </a:prstGeom>
        </p:spPr>
      </p:pic>
      <p:sp>
        <p:nvSpPr>
          <p:cNvPr id="5" name="TextBox 4">
            <a:extLst>
              <a:ext uri="{FF2B5EF4-FFF2-40B4-BE49-F238E27FC236}">
                <a16:creationId xmlns:a16="http://schemas.microsoft.com/office/drawing/2014/main" id="{97335359-3640-0A77-67EC-4DDC21E09B68}"/>
              </a:ext>
            </a:extLst>
          </p:cNvPr>
          <p:cNvSpPr txBox="1"/>
          <p:nvPr/>
        </p:nvSpPr>
        <p:spPr>
          <a:xfrm>
            <a:off x="54244" y="5062700"/>
            <a:ext cx="7315200" cy="3139321"/>
          </a:xfrm>
          <a:prstGeom prst="rect">
            <a:avLst/>
          </a:prstGeom>
          <a:noFill/>
        </p:spPr>
        <p:txBody>
          <a:bodyPr wrap="square">
            <a:spAutoFit/>
          </a:bodyPr>
          <a:lstStyle/>
          <a:p>
            <a:r>
              <a:rPr lang="en-US" dirty="0"/>
              <a:t>Top 10 Studios by Average Score:</a:t>
            </a:r>
          </a:p>
          <a:p>
            <a:r>
              <a:rPr lang="en-US" dirty="0" err="1"/>
              <a:t>Sharefun</a:t>
            </a:r>
            <a:r>
              <a:rPr lang="en-US" dirty="0"/>
              <a:t> Studio: 8.32</a:t>
            </a:r>
          </a:p>
          <a:p>
            <a:r>
              <a:rPr lang="en-US" dirty="0"/>
              <a:t>Science SARU: 8.18</a:t>
            </a:r>
          </a:p>
          <a:p>
            <a:r>
              <a:rPr lang="en-US" dirty="0" err="1"/>
              <a:t>Shenman</a:t>
            </a:r>
            <a:r>
              <a:rPr lang="en-US" dirty="0"/>
              <a:t> Entertainment: 8.16</a:t>
            </a:r>
          </a:p>
          <a:p>
            <a:r>
              <a:rPr lang="en-US" dirty="0"/>
              <a:t>Studio Bind: 8.12</a:t>
            </a:r>
          </a:p>
          <a:p>
            <a:r>
              <a:rPr lang="en-US" dirty="0"/>
              <a:t>K-Factory: 8.06</a:t>
            </a:r>
          </a:p>
          <a:p>
            <a:r>
              <a:rPr lang="en-US" dirty="0"/>
              <a:t>Oh! Production: 8.00</a:t>
            </a:r>
          </a:p>
          <a:p>
            <a:r>
              <a:rPr lang="en-US" dirty="0"/>
              <a:t>Motion Magic: 7.96</a:t>
            </a:r>
          </a:p>
          <a:p>
            <a:r>
              <a:rPr lang="en-US" dirty="0"/>
              <a:t>Square Enix Visual Works: 7.89</a:t>
            </a:r>
          </a:p>
          <a:p>
            <a:r>
              <a:rPr lang="en-US" dirty="0"/>
              <a:t>Studio M2: 7.88</a:t>
            </a:r>
          </a:p>
          <a:p>
            <a:r>
              <a:rPr lang="en-US" dirty="0"/>
              <a:t>Red Dog Culture House: 7.85</a:t>
            </a:r>
          </a:p>
        </p:txBody>
      </p:sp>
    </p:spTree>
    <p:extLst>
      <p:ext uri="{BB962C8B-B14F-4D97-AF65-F5344CB8AC3E}">
        <p14:creationId xmlns:p14="http://schemas.microsoft.com/office/powerpoint/2010/main" val="35028048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9684F6-4EA4-462F-BF54-3D5DA8FE0EA6}"/>
              </a:ext>
            </a:extLst>
          </p:cNvPr>
          <p:cNvPicPr>
            <a:picLocks noChangeAspect="1"/>
          </p:cNvPicPr>
          <p:nvPr/>
        </p:nvPicPr>
        <p:blipFill>
          <a:blip r:embed="rId2"/>
          <a:stretch>
            <a:fillRect/>
          </a:stretch>
        </p:blipFill>
        <p:spPr>
          <a:xfrm>
            <a:off x="1481137" y="0"/>
            <a:ext cx="11668125" cy="5210175"/>
          </a:xfrm>
          <a:prstGeom prst="rect">
            <a:avLst/>
          </a:prstGeom>
        </p:spPr>
      </p:pic>
      <p:sp>
        <p:nvSpPr>
          <p:cNvPr id="5" name="TextBox 4">
            <a:extLst>
              <a:ext uri="{FF2B5EF4-FFF2-40B4-BE49-F238E27FC236}">
                <a16:creationId xmlns:a16="http://schemas.microsoft.com/office/drawing/2014/main" id="{24A90B58-B753-C5F8-D993-7FB196CD67F2}"/>
              </a:ext>
            </a:extLst>
          </p:cNvPr>
          <p:cNvSpPr txBox="1"/>
          <p:nvPr/>
        </p:nvSpPr>
        <p:spPr>
          <a:xfrm>
            <a:off x="0" y="5385662"/>
            <a:ext cx="14630400" cy="1477328"/>
          </a:xfrm>
          <a:prstGeom prst="rect">
            <a:avLst/>
          </a:prstGeom>
          <a:noFill/>
        </p:spPr>
        <p:txBody>
          <a:bodyPr wrap="square">
            <a:spAutoFit/>
          </a:bodyPr>
          <a:lstStyle/>
          <a:p>
            <a:r>
              <a:rPr lang="en-US" dirty="0"/>
              <a:t>The scatter plot generated in the function shows the relationship between an anime's popularity (measured by the duration) and its score. The x-axis represents the duration (minutes, and the y-axis represents the score. Each point on the plot represents an anime. There's a slight upward trend in the scatter plot, suggesting that longer duration anime tend to have higher scores. This means that anime with longer duration generally receive better ratings. However, the trend is not very strong, and there's a lot of variation in the data. This means that there are many longer duration anime with low scores and many shorter duration anime with high scores.</a:t>
            </a:r>
          </a:p>
        </p:txBody>
      </p:sp>
    </p:spTree>
    <p:extLst>
      <p:ext uri="{BB962C8B-B14F-4D97-AF65-F5344CB8AC3E}">
        <p14:creationId xmlns:p14="http://schemas.microsoft.com/office/powerpoint/2010/main" val="825734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82313"/>
            <a:ext cx="6172200" cy="771525"/>
          </a:xfrm>
          <a:prstGeom prst="rect">
            <a:avLst/>
          </a:prstGeom>
          <a:noFill/>
          <a:ln/>
        </p:spPr>
        <p:txBody>
          <a:bodyPr wrap="none" lIns="0" tIns="0" rIns="0" bIns="0" rtlCol="0" anchor="t"/>
          <a:lstStyle/>
          <a:p>
            <a:pPr marL="0" indent="0">
              <a:lnSpc>
                <a:spcPts val="6050"/>
              </a:lnSpc>
              <a:buNone/>
            </a:pPr>
            <a:r>
              <a:rPr lang="en-US" sz="4850" b="1" dirty="0">
                <a:solidFill>
                  <a:srgbClr val="3B4540"/>
                </a:solidFill>
                <a:latin typeface="Fraunces Extra Bold" pitchFamily="34" charset="0"/>
                <a:ea typeface="Fraunces Extra Bold" pitchFamily="34" charset="-122"/>
                <a:cs typeface="Fraunces Extra Bold" pitchFamily="34" charset="-120"/>
              </a:rPr>
              <a:t>Genre Popularity</a:t>
            </a:r>
            <a:endParaRPr lang="en-US" sz="4850" dirty="0"/>
          </a:p>
        </p:txBody>
      </p:sp>
      <p:sp>
        <p:nvSpPr>
          <p:cNvPr id="4" name="Shape 1"/>
          <p:cNvSpPr/>
          <p:nvPr/>
        </p:nvSpPr>
        <p:spPr>
          <a:xfrm>
            <a:off x="6350437" y="3184355"/>
            <a:ext cx="7415927" cy="1422559"/>
          </a:xfrm>
          <a:prstGeom prst="roundRect">
            <a:avLst>
              <a:gd name="adj" fmla="val 15620"/>
            </a:avLst>
          </a:prstGeom>
          <a:solidFill>
            <a:srgbClr val="E8F3E8"/>
          </a:solidFill>
          <a:ln/>
        </p:spPr>
        <p:txBody>
          <a:bodyPr/>
          <a:lstStyle/>
          <a:p>
            <a:endParaRPr lang="en-US"/>
          </a:p>
        </p:txBody>
      </p:sp>
      <p:sp>
        <p:nvSpPr>
          <p:cNvPr id="5" name="Text 2"/>
          <p:cNvSpPr/>
          <p:nvPr/>
        </p:nvSpPr>
        <p:spPr>
          <a:xfrm>
            <a:off x="6597253" y="3450436"/>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405449"/>
                </a:solidFill>
                <a:latin typeface="Fraunces Extra Bold" pitchFamily="34" charset="0"/>
                <a:ea typeface="Fraunces Extra Bold" pitchFamily="34" charset="-122"/>
                <a:cs typeface="Fraunces Extra Bold" pitchFamily="34" charset="-120"/>
              </a:rPr>
              <a:t>Top Genres</a:t>
            </a:r>
            <a:endParaRPr lang="en-US" sz="2400" dirty="0"/>
          </a:p>
        </p:txBody>
      </p:sp>
      <p:sp>
        <p:nvSpPr>
          <p:cNvPr id="6" name="Text 3"/>
          <p:cNvSpPr/>
          <p:nvPr/>
        </p:nvSpPr>
        <p:spPr>
          <a:xfrm>
            <a:off x="6597253" y="3985606"/>
            <a:ext cx="6922294" cy="395049"/>
          </a:xfrm>
          <a:prstGeom prst="rect">
            <a:avLst/>
          </a:prstGeom>
          <a:noFill/>
          <a:ln/>
        </p:spPr>
        <p:txBody>
          <a:bodyPr wrap="non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Suspense, Girls Love, Sports most popular.</a:t>
            </a:r>
            <a:endParaRPr lang="en-US" sz="1900" dirty="0"/>
          </a:p>
        </p:txBody>
      </p:sp>
      <p:sp>
        <p:nvSpPr>
          <p:cNvPr id="7" name="Shape 4"/>
          <p:cNvSpPr/>
          <p:nvPr/>
        </p:nvSpPr>
        <p:spPr>
          <a:xfrm>
            <a:off x="6350436" y="4756321"/>
            <a:ext cx="7415927" cy="1817608"/>
          </a:xfrm>
          <a:prstGeom prst="roundRect">
            <a:avLst>
              <a:gd name="adj" fmla="val 12225"/>
            </a:avLst>
          </a:prstGeom>
          <a:solidFill>
            <a:srgbClr val="E8F3E8"/>
          </a:solidFill>
          <a:ln/>
        </p:spPr>
        <p:txBody>
          <a:bodyPr/>
          <a:lstStyle/>
          <a:p>
            <a:endParaRPr lang="en-US"/>
          </a:p>
        </p:txBody>
      </p:sp>
      <p:sp>
        <p:nvSpPr>
          <p:cNvPr id="8" name="Text 5"/>
          <p:cNvSpPr/>
          <p:nvPr/>
        </p:nvSpPr>
        <p:spPr>
          <a:xfrm>
            <a:off x="6597253" y="5055135"/>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405449"/>
                </a:solidFill>
                <a:latin typeface="Fraunces Extra Bold" pitchFamily="34" charset="0"/>
                <a:ea typeface="Fraunces Extra Bold" pitchFamily="34" charset="-122"/>
                <a:cs typeface="Fraunces Extra Bold" pitchFamily="34" charset="-120"/>
              </a:rPr>
              <a:t>Statistical Analysis</a:t>
            </a:r>
            <a:endParaRPr lang="en-US" sz="2400" dirty="0"/>
          </a:p>
        </p:txBody>
      </p:sp>
      <p:sp>
        <p:nvSpPr>
          <p:cNvPr id="9" name="Text 6"/>
          <p:cNvSpPr/>
          <p:nvPr/>
        </p:nvSpPr>
        <p:spPr>
          <a:xfrm>
            <a:off x="6597253" y="5710233"/>
            <a:ext cx="6922294" cy="790099"/>
          </a:xfrm>
          <a:prstGeom prst="rect">
            <a:avLst/>
          </a:prstGeom>
          <a:noFill/>
          <a:ln/>
        </p:spPr>
        <p:txBody>
          <a:bodyPr wrap="squar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No significant difference between Action/Adventure and others.</a:t>
            </a:r>
            <a:endParaRPr lang="en-US" sz="1900" dirty="0"/>
          </a:p>
        </p:txBody>
      </p:sp>
      <p:sp>
        <p:nvSpPr>
          <p:cNvPr id="10" name="Shape 7"/>
          <p:cNvSpPr/>
          <p:nvPr/>
        </p:nvSpPr>
        <p:spPr>
          <a:xfrm>
            <a:off x="6350437" y="6779529"/>
            <a:ext cx="7415927" cy="1422559"/>
          </a:xfrm>
          <a:prstGeom prst="roundRect">
            <a:avLst>
              <a:gd name="adj" fmla="val 15620"/>
            </a:avLst>
          </a:prstGeom>
          <a:solidFill>
            <a:srgbClr val="E8F3E8"/>
          </a:solidFill>
          <a:ln/>
        </p:spPr>
        <p:txBody>
          <a:bodyPr/>
          <a:lstStyle/>
          <a:p>
            <a:endParaRPr lang="en-US"/>
          </a:p>
        </p:txBody>
      </p:sp>
      <p:sp>
        <p:nvSpPr>
          <p:cNvPr id="11" name="Text 8"/>
          <p:cNvSpPr/>
          <p:nvPr/>
        </p:nvSpPr>
        <p:spPr>
          <a:xfrm>
            <a:off x="6597253" y="6936479"/>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405449"/>
                </a:solidFill>
                <a:latin typeface="Fraunces Extra Bold" pitchFamily="34" charset="0"/>
                <a:ea typeface="Fraunces Extra Bold" pitchFamily="34" charset="-122"/>
                <a:cs typeface="Fraunces Extra Bold" pitchFamily="34" charset="-120"/>
              </a:rPr>
              <a:t>Implications</a:t>
            </a:r>
            <a:endParaRPr lang="en-US" sz="2400" dirty="0"/>
          </a:p>
        </p:txBody>
      </p:sp>
      <p:sp>
        <p:nvSpPr>
          <p:cNvPr id="12" name="Text 9"/>
          <p:cNvSpPr/>
          <p:nvPr/>
        </p:nvSpPr>
        <p:spPr>
          <a:xfrm>
            <a:off x="6597253" y="7527842"/>
            <a:ext cx="6922294" cy="395049"/>
          </a:xfrm>
          <a:prstGeom prst="rect">
            <a:avLst/>
          </a:prstGeom>
          <a:noFill/>
          <a:ln/>
        </p:spPr>
        <p:txBody>
          <a:bodyPr wrap="non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Diverse genre appeal in anime community.</a:t>
            </a:r>
            <a:endParaRPr lang="en-US" sz="1900" dirty="0"/>
          </a:p>
        </p:txBody>
      </p:sp>
      <p:pic>
        <p:nvPicPr>
          <p:cNvPr id="13" name="Picture 12">
            <a:extLst>
              <a:ext uri="{FF2B5EF4-FFF2-40B4-BE49-F238E27FC236}">
                <a16:creationId xmlns:a16="http://schemas.microsoft.com/office/drawing/2014/main" id="{2E75163F-D747-1E59-F78F-8CD255D290BA}"/>
              </a:ext>
            </a:extLst>
          </p:cNvPr>
          <p:cNvPicPr>
            <a:picLocks noChangeAspect="1"/>
          </p:cNvPicPr>
          <p:nvPr/>
        </p:nvPicPr>
        <p:blipFill>
          <a:blip r:embed="rId4"/>
          <a:stretch>
            <a:fillRect/>
          </a:stretch>
        </p:blipFill>
        <p:spPr>
          <a:xfrm>
            <a:off x="6350436" y="1552989"/>
            <a:ext cx="7540493" cy="1420491"/>
          </a:xfrm>
          <a:prstGeom prst="rect">
            <a:avLst/>
          </a:prstGeom>
        </p:spPr>
      </p:pic>
      <p:sp>
        <p:nvSpPr>
          <p:cNvPr id="15" name="Text 2">
            <a:extLst>
              <a:ext uri="{FF2B5EF4-FFF2-40B4-BE49-F238E27FC236}">
                <a16:creationId xmlns:a16="http://schemas.microsoft.com/office/drawing/2014/main" id="{C132B0EE-362B-264D-E376-2793A9ECACD5}"/>
              </a:ext>
            </a:extLst>
          </p:cNvPr>
          <p:cNvSpPr/>
          <p:nvPr/>
        </p:nvSpPr>
        <p:spPr>
          <a:xfrm>
            <a:off x="6597253" y="1712285"/>
            <a:ext cx="1886789" cy="346758"/>
          </a:xfrm>
          <a:prstGeom prst="rect">
            <a:avLst/>
          </a:prstGeom>
          <a:noFill/>
          <a:ln/>
        </p:spPr>
        <p:txBody>
          <a:bodyPr wrap="none" lIns="0" tIns="0" rIns="0" bIns="0" rtlCol="0" anchor="t"/>
          <a:lstStyle/>
          <a:p>
            <a:pPr marL="0" indent="0">
              <a:lnSpc>
                <a:spcPts val="3000"/>
              </a:lnSpc>
              <a:buNone/>
            </a:pPr>
            <a:r>
              <a:rPr lang="en-US" sz="2400" b="1" dirty="0">
                <a:solidFill>
                  <a:srgbClr val="405449"/>
                </a:solidFill>
                <a:latin typeface="Fraunces Extra Bold" pitchFamily="34" charset="0"/>
              </a:rPr>
              <a:t>Hypothesis</a:t>
            </a:r>
          </a:p>
          <a:p>
            <a:pPr marL="0" indent="0">
              <a:lnSpc>
                <a:spcPts val="3000"/>
              </a:lnSpc>
              <a:buNone/>
            </a:pPr>
            <a:r>
              <a:rPr lang="en-US" sz="2400" dirty="0"/>
              <a:t>Action and Adventure genres tend to have higher member</a:t>
            </a:r>
          </a:p>
          <a:p>
            <a:pPr marL="0" indent="0">
              <a:lnSpc>
                <a:spcPts val="3000"/>
              </a:lnSpc>
              <a:buNone/>
            </a:pPr>
            <a:r>
              <a:rPr lang="en-US" sz="2400" dirty="0"/>
              <a:t>Counts compared to other genres. </a:t>
            </a:r>
          </a:p>
        </p:txBody>
      </p:sp>
      <p:sp>
        <p:nvSpPr>
          <p:cNvPr id="16" name="Text 3">
            <a:extLst>
              <a:ext uri="{FF2B5EF4-FFF2-40B4-BE49-F238E27FC236}">
                <a16:creationId xmlns:a16="http://schemas.microsoft.com/office/drawing/2014/main" id="{85C68F39-915B-5D8D-C9B0-226CE5CDD468}"/>
              </a:ext>
            </a:extLst>
          </p:cNvPr>
          <p:cNvSpPr/>
          <p:nvPr/>
        </p:nvSpPr>
        <p:spPr>
          <a:xfrm>
            <a:off x="6595977" y="2338239"/>
            <a:ext cx="10578839" cy="395049"/>
          </a:xfrm>
          <a:prstGeom prst="rect">
            <a:avLst/>
          </a:prstGeom>
          <a:noFill/>
          <a:ln/>
        </p:spPr>
        <p:txBody>
          <a:bodyPr wrap="none" lIns="0" tIns="0" rIns="0" bIns="0" rtlCol="0" anchor="t"/>
          <a:lstStyle/>
          <a:p>
            <a:pPr marL="0" indent="0">
              <a:lnSpc>
                <a:spcPts val="3100"/>
              </a:lnSpc>
              <a:buNone/>
            </a:pPr>
            <a:endParaRPr lang="en-US" sz="19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13E4F3-5998-0F74-19F1-57DBCDBE7580}"/>
              </a:ext>
            </a:extLst>
          </p:cNvPr>
          <p:cNvPicPr>
            <a:picLocks noChangeAspect="1"/>
          </p:cNvPicPr>
          <p:nvPr/>
        </p:nvPicPr>
        <p:blipFill>
          <a:blip r:embed="rId2"/>
          <a:stretch>
            <a:fillRect/>
          </a:stretch>
        </p:blipFill>
        <p:spPr>
          <a:xfrm>
            <a:off x="1652587" y="-61994"/>
            <a:ext cx="11325225" cy="5619750"/>
          </a:xfrm>
          <a:prstGeom prst="rect">
            <a:avLst/>
          </a:prstGeom>
        </p:spPr>
      </p:pic>
      <p:sp>
        <p:nvSpPr>
          <p:cNvPr id="5" name="TextBox 4">
            <a:extLst>
              <a:ext uri="{FF2B5EF4-FFF2-40B4-BE49-F238E27FC236}">
                <a16:creationId xmlns:a16="http://schemas.microsoft.com/office/drawing/2014/main" id="{FF5D92CB-1EF2-E15F-C87A-AE6240555EDB}"/>
              </a:ext>
            </a:extLst>
          </p:cNvPr>
          <p:cNvSpPr txBox="1"/>
          <p:nvPr/>
        </p:nvSpPr>
        <p:spPr>
          <a:xfrm>
            <a:off x="0" y="5354212"/>
            <a:ext cx="7315200" cy="2862322"/>
          </a:xfrm>
          <a:prstGeom prst="rect">
            <a:avLst/>
          </a:prstGeom>
          <a:noFill/>
        </p:spPr>
        <p:txBody>
          <a:bodyPr wrap="square">
            <a:spAutoFit/>
          </a:bodyPr>
          <a:lstStyle/>
          <a:p>
            <a:r>
              <a:rPr lang="en-US" dirty="0"/>
              <a:t>Top 5 Genres by Average Member Count:</a:t>
            </a:r>
          </a:p>
          <a:p>
            <a:r>
              <a:rPr lang="en-US" dirty="0"/>
              <a:t>Award Winning: 439127</a:t>
            </a:r>
          </a:p>
          <a:p>
            <a:r>
              <a:rPr lang="en-US" dirty="0"/>
              <a:t>Suspense: 371087</a:t>
            </a:r>
          </a:p>
          <a:p>
            <a:r>
              <a:rPr lang="en-US" dirty="0"/>
              <a:t>Action: 218454</a:t>
            </a:r>
          </a:p>
          <a:p>
            <a:r>
              <a:rPr lang="en-US" dirty="0"/>
              <a:t>Adventure: 208393</a:t>
            </a:r>
          </a:p>
          <a:p>
            <a:r>
              <a:rPr lang="en-US" dirty="0"/>
              <a:t>Supernatural: 206505</a:t>
            </a:r>
          </a:p>
          <a:p>
            <a:endParaRPr lang="en-US" dirty="0"/>
          </a:p>
          <a:p>
            <a:r>
              <a:rPr lang="en-US" dirty="0"/>
              <a:t>Statistical Analysis:</a:t>
            </a:r>
          </a:p>
          <a:p>
            <a:r>
              <a:rPr lang="en-US" dirty="0"/>
              <a:t>Action vs Other Genres - T-statistic: 13.7427, P-value: 0.0000</a:t>
            </a:r>
          </a:p>
          <a:p>
            <a:r>
              <a:rPr lang="en-US" dirty="0"/>
              <a:t>Adventure vs Other Genres - T-statistic: 10.0516, P-value: 0.0000</a:t>
            </a:r>
          </a:p>
        </p:txBody>
      </p:sp>
    </p:spTree>
    <p:extLst>
      <p:ext uri="{BB962C8B-B14F-4D97-AF65-F5344CB8AC3E}">
        <p14:creationId xmlns:p14="http://schemas.microsoft.com/office/powerpoint/2010/main" val="2408627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DA4F00-3CDB-54F9-9B9E-62FA5C9580B0}"/>
              </a:ext>
            </a:extLst>
          </p:cNvPr>
          <p:cNvPicPr>
            <a:picLocks noChangeAspect="1"/>
          </p:cNvPicPr>
          <p:nvPr/>
        </p:nvPicPr>
        <p:blipFill>
          <a:blip r:embed="rId2"/>
          <a:stretch>
            <a:fillRect/>
          </a:stretch>
        </p:blipFill>
        <p:spPr>
          <a:xfrm>
            <a:off x="3271837" y="0"/>
            <a:ext cx="8086725" cy="5029200"/>
          </a:xfrm>
          <a:prstGeom prst="rect">
            <a:avLst/>
          </a:prstGeom>
        </p:spPr>
      </p:pic>
      <p:sp>
        <p:nvSpPr>
          <p:cNvPr id="5" name="TextBox 4">
            <a:extLst>
              <a:ext uri="{FF2B5EF4-FFF2-40B4-BE49-F238E27FC236}">
                <a16:creationId xmlns:a16="http://schemas.microsoft.com/office/drawing/2014/main" id="{B27860BC-C2B7-98C4-CA35-7A20ADEB7FE2}"/>
              </a:ext>
            </a:extLst>
          </p:cNvPr>
          <p:cNvSpPr txBox="1"/>
          <p:nvPr/>
        </p:nvSpPr>
        <p:spPr>
          <a:xfrm>
            <a:off x="-69742" y="5226479"/>
            <a:ext cx="14630400" cy="2585323"/>
          </a:xfrm>
          <a:prstGeom prst="rect">
            <a:avLst/>
          </a:prstGeom>
          <a:noFill/>
        </p:spPr>
        <p:txBody>
          <a:bodyPr wrap="square">
            <a:spAutoFit/>
          </a:bodyPr>
          <a:lstStyle/>
          <a:p>
            <a:r>
              <a:rPr lang="en-US" dirty="0"/>
              <a:t>The bar plot generated by </a:t>
            </a:r>
            <a:r>
              <a:rPr lang="en-US" dirty="0" err="1"/>
              <a:t>analyze_genre_popularity</a:t>
            </a:r>
            <a:r>
              <a:rPr lang="en-US" dirty="0"/>
              <a:t> shows the average number of members for each anime genre. It visually compares the popularity of different genres. Action and Adventure genres are highlighted in red on the bar plot. This allows for easy comparison with other genres to assess if we indeed have higher member counts. The function prints the top 5 genres by average member count. This provides a quick overview of the most popular genres based on my data. T-tests are performed to compare the member counts of Action and Adventure genres against other genres. The results (t-statistic and p-value) help determine if there's a statistically significant difference in popularity. A box plot is generated to visualize the distribution of member counts for Action, Adventure, and other genres. It shows the median, quartiles, and potential outliers, providing a deeper understanding of the data spread. Since the p-value  is less than 0.05, we reject the null hypothesis. This means there is enough evidence to conclude that there is a statistically significant difference in member counts between Action and Other Genres. Again, since the p-value is much less than 0.05, we  reject the null hypothesis. This means there is enough evidence to suggest a statistically significant difference in member counts between Adventure and Other Genres.</a:t>
            </a:r>
          </a:p>
        </p:txBody>
      </p:sp>
    </p:spTree>
    <p:extLst>
      <p:ext uri="{BB962C8B-B14F-4D97-AF65-F5344CB8AC3E}">
        <p14:creationId xmlns:p14="http://schemas.microsoft.com/office/powerpoint/2010/main" val="2317029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83825"/>
          </a:xfrm>
          <a:prstGeom prst="rect">
            <a:avLst/>
          </a:prstGeom>
        </p:spPr>
      </p:pic>
      <p:pic>
        <p:nvPicPr>
          <p:cNvPr id="3" name="Image 1" descr="preencoded.png"/>
          <p:cNvPicPr>
            <a:picLocks noChangeAspect="1"/>
          </p:cNvPicPr>
          <p:nvPr/>
        </p:nvPicPr>
        <p:blipFill>
          <a:blip r:embed="rId4"/>
          <a:stretch>
            <a:fillRect/>
          </a:stretch>
        </p:blipFill>
        <p:spPr>
          <a:xfrm>
            <a:off x="6420088" y="298371"/>
            <a:ext cx="1790224" cy="2387084"/>
          </a:xfrm>
          <a:prstGeom prst="rect">
            <a:avLst/>
          </a:prstGeom>
        </p:spPr>
      </p:pic>
      <p:sp>
        <p:nvSpPr>
          <p:cNvPr id="4" name="Text 0"/>
          <p:cNvSpPr/>
          <p:nvPr/>
        </p:nvSpPr>
        <p:spPr>
          <a:xfrm>
            <a:off x="835462" y="3112472"/>
            <a:ext cx="6973014" cy="745927"/>
          </a:xfrm>
          <a:prstGeom prst="rect">
            <a:avLst/>
          </a:prstGeom>
          <a:noFill/>
          <a:ln/>
        </p:spPr>
        <p:txBody>
          <a:bodyPr wrap="none" lIns="0" tIns="0" rIns="0" bIns="0" rtlCol="0" anchor="t"/>
          <a:lstStyle/>
          <a:p>
            <a:pPr marL="0" indent="0">
              <a:lnSpc>
                <a:spcPts val="5850"/>
              </a:lnSpc>
              <a:buNone/>
            </a:pPr>
            <a:r>
              <a:rPr lang="en-US" sz="4650" b="1" dirty="0">
                <a:solidFill>
                  <a:srgbClr val="3B4540"/>
                </a:solidFill>
                <a:latin typeface="Fraunces Extra Bold" pitchFamily="34" charset="0"/>
                <a:ea typeface="Fraunces Extra Bold" pitchFamily="34" charset="-122"/>
                <a:cs typeface="Fraunces Extra Bold" pitchFamily="34" charset="-120"/>
              </a:rPr>
              <a:t>Episode Count vs Score</a:t>
            </a:r>
            <a:endParaRPr lang="en-US" sz="4650" dirty="0"/>
          </a:p>
        </p:txBody>
      </p:sp>
      <p:pic>
        <p:nvPicPr>
          <p:cNvPr id="5" name="Image 2" descr="preencoded.png"/>
          <p:cNvPicPr>
            <a:picLocks noChangeAspect="1"/>
          </p:cNvPicPr>
          <p:nvPr/>
        </p:nvPicPr>
        <p:blipFill>
          <a:blip r:embed="rId5"/>
          <a:stretch>
            <a:fillRect/>
          </a:stretch>
        </p:blipFill>
        <p:spPr>
          <a:xfrm>
            <a:off x="835461" y="3908761"/>
            <a:ext cx="4319826" cy="954762"/>
          </a:xfrm>
          <a:prstGeom prst="rect">
            <a:avLst/>
          </a:prstGeom>
        </p:spPr>
      </p:pic>
      <p:sp>
        <p:nvSpPr>
          <p:cNvPr id="6" name="Text 1"/>
          <p:cNvSpPr/>
          <p:nvPr/>
        </p:nvSpPr>
        <p:spPr>
          <a:xfrm>
            <a:off x="1074063" y="5094772"/>
            <a:ext cx="2983825" cy="372904"/>
          </a:xfrm>
          <a:prstGeom prst="rect">
            <a:avLst/>
          </a:prstGeom>
          <a:noFill/>
          <a:ln/>
        </p:spPr>
        <p:txBody>
          <a:bodyPr wrap="none" lIns="0" tIns="0" rIns="0" bIns="0" rtlCol="0" anchor="t"/>
          <a:lstStyle/>
          <a:p>
            <a:pPr marL="0" indent="0" algn="l">
              <a:lnSpc>
                <a:spcPts val="2900"/>
              </a:lnSpc>
              <a:buNone/>
            </a:pPr>
            <a:r>
              <a:rPr lang="en-US" sz="2300" b="1" dirty="0">
                <a:solidFill>
                  <a:srgbClr val="405449"/>
                </a:solidFill>
                <a:latin typeface="Fraunces Extra Bold" pitchFamily="34" charset="0"/>
                <a:ea typeface="Fraunces Extra Bold" pitchFamily="34" charset="-122"/>
                <a:cs typeface="Fraunces Extra Bold" pitchFamily="34" charset="-120"/>
              </a:rPr>
              <a:t>Short Series</a:t>
            </a:r>
            <a:endParaRPr lang="en-US" sz="2300" dirty="0"/>
          </a:p>
        </p:txBody>
      </p:sp>
      <p:sp>
        <p:nvSpPr>
          <p:cNvPr id="7" name="Text 2"/>
          <p:cNvSpPr/>
          <p:nvPr/>
        </p:nvSpPr>
        <p:spPr>
          <a:xfrm>
            <a:off x="1074063" y="5597483"/>
            <a:ext cx="3842623" cy="381952"/>
          </a:xfrm>
          <a:prstGeom prst="rect">
            <a:avLst/>
          </a:prstGeom>
          <a:noFill/>
          <a:ln/>
        </p:spPr>
        <p:txBody>
          <a:bodyPr wrap="none" lIns="0" tIns="0" rIns="0" bIns="0" rtlCol="0" anchor="t"/>
          <a:lstStyle/>
          <a:p>
            <a:pPr marL="0" indent="0" algn="l">
              <a:lnSpc>
                <a:spcPts val="3000"/>
              </a:lnSpc>
              <a:buNone/>
            </a:pPr>
            <a:r>
              <a:rPr lang="en-US" sz="1850" dirty="0">
                <a:solidFill>
                  <a:srgbClr val="405449"/>
                </a:solidFill>
                <a:latin typeface="Nobile" pitchFamily="34" charset="0"/>
                <a:ea typeface="Nobile" pitchFamily="34" charset="-122"/>
                <a:cs typeface="Nobile" pitchFamily="34" charset="-120"/>
              </a:rPr>
              <a:t>1-12 episodes, average score 6.58.</a:t>
            </a:r>
            <a:endParaRPr lang="en-US" sz="1850" dirty="0"/>
          </a:p>
        </p:txBody>
      </p:sp>
      <p:pic>
        <p:nvPicPr>
          <p:cNvPr id="8" name="Image 3" descr="preencoded.png"/>
          <p:cNvPicPr>
            <a:picLocks noChangeAspect="1"/>
          </p:cNvPicPr>
          <p:nvPr/>
        </p:nvPicPr>
        <p:blipFill>
          <a:blip r:embed="rId6"/>
          <a:stretch>
            <a:fillRect/>
          </a:stretch>
        </p:blipFill>
        <p:spPr>
          <a:xfrm>
            <a:off x="5155286" y="3908761"/>
            <a:ext cx="4319826" cy="954762"/>
          </a:xfrm>
          <a:prstGeom prst="rect">
            <a:avLst/>
          </a:prstGeom>
        </p:spPr>
      </p:pic>
      <p:sp>
        <p:nvSpPr>
          <p:cNvPr id="9" name="Text 3"/>
          <p:cNvSpPr/>
          <p:nvPr/>
        </p:nvSpPr>
        <p:spPr>
          <a:xfrm>
            <a:off x="5393888" y="5035093"/>
            <a:ext cx="2983825" cy="372904"/>
          </a:xfrm>
          <a:prstGeom prst="rect">
            <a:avLst/>
          </a:prstGeom>
          <a:noFill/>
          <a:ln/>
        </p:spPr>
        <p:txBody>
          <a:bodyPr wrap="none" lIns="0" tIns="0" rIns="0" bIns="0" rtlCol="0" anchor="t"/>
          <a:lstStyle/>
          <a:p>
            <a:pPr marL="0" indent="0" algn="l">
              <a:lnSpc>
                <a:spcPts val="2900"/>
              </a:lnSpc>
              <a:buNone/>
            </a:pPr>
            <a:r>
              <a:rPr lang="en-US" sz="2300" b="1" dirty="0">
                <a:solidFill>
                  <a:srgbClr val="405449"/>
                </a:solidFill>
                <a:latin typeface="Fraunces Extra Bold" pitchFamily="34" charset="0"/>
                <a:ea typeface="Fraunces Extra Bold" pitchFamily="34" charset="-122"/>
                <a:cs typeface="Fraunces Extra Bold" pitchFamily="34" charset="-120"/>
              </a:rPr>
              <a:t>Medium Series</a:t>
            </a:r>
            <a:endParaRPr lang="en-US" sz="2300" dirty="0"/>
          </a:p>
        </p:txBody>
      </p:sp>
      <p:sp>
        <p:nvSpPr>
          <p:cNvPr id="10" name="Text 4"/>
          <p:cNvSpPr/>
          <p:nvPr/>
        </p:nvSpPr>
        <p:spPr>
          <a:xfrm>
            <a:off x="5393889" y="5496676"/>
            <a:ext cx="3842623" cy="763905"/>
          </a:xfrm>
          <a:prstGeom prst="rect">
            <a:avLst/>
          </a:prstGeom>
          <a:noFill/>
          <a:ln/>
        </p:spPr>
        <p:txBody>
          <a:bodyPr wrap="square" lIns="0" tIns="0" rIns="0" bIns="0" rtlCol="0" anchor="t"/>
          <a:lstStyle/>
          <a:p>
            <a:pPr marL="0" indent="0" algn="l">
              <a:lnSpc>
                <a:spcPts val="3000"/>
              </a:lnSpc>
              <a:buNone/>
            </a:pPr>
            <a:r>
              <a:rPr lang="en-US" sz="1850" dirty="0">
                <a:solidFill>
                  <a:srgbClr val="405449"/>
                </a:solidFill>
                <a:latin typeface="Nobile" pitchFamily="34" charset="0"/>
                <a:ea typeface="Nobile" pitchFamily="34" charset="-122"/>
                <a:cs typeface="Nobile" pitchFamily="34" charset="-120"/>
              </a:rPr>
              <a:t>13-26 episodes, highest average score 7.06.</a:t>
            </a:r>
            <a:endParaRPr lang="en-US" sz="1850" dirty="0"/>
          </a:p>
        </p:txBody>
      </p:sp>
      <p:pic>
        <p:nvPicPr>
          <p:cNvPr id="11" name="Image 4" descr="preencoded.png"/>
          <p:cNvPicPr>
            <a:picLocks noChangeAspect="1"/>
          </p:cNvPicPr>
          <p:nvPr/>
        </p:nvPicPr>
        <p:blipFill>
          <a:blip r:embed="rId7"/>
          <a:stretch>
            <a:fillRect/>
          </a:stretch>
        </p:blipFill>
        <p:spPr>
          <a:xfrm>
            <a:off x="9475113" y="3908761"/>
            <a:ext cx="4319826" cy="954762"/>
          </a:xfrm>
          <a:prstGeom prst="rect">
            <a:avLst/>
          </a:prstGeom>
        </p:spPr>
      </p:pic>
      <p:sp>
        <p:nvSpPr>
          <p:cNvPr id="12" name="Text 5"/>
          <p:cNvSpPr/>
          <p:nvPr/>
        </p:nvSpPr>
        <p:spPr>
          <a:xfrm>
            <a:off x="9713713" y="5035093"/>
            <a:ext cx="2983825" cy="372904"/>
          </a:xfrm>
          <a:prstGeom prst="rect">
            <a:avLst/>
          </a:prstGeom>
          <a:noFill/>
          <a:ln/>
        </p:spPr>
        <p:txBody>
          <a:bodyPr wrap="none" lIns="0" tIns="0" rIns="0" bIns="0" rtlCol="0" anchor="t"/>
          <a:lstStyle/>
          <a:p>
            <a:pPr marL="0" indent="0" algn="l">
              <a:lnSpc>
                <a:spcPts val="2900"/>
              </a:lnSpc>
              <a:buNone/>
            </a:pPr>
            <a:r>
              <a:rPr lang="en-US" sz="2300" b="1" dirty="0">
                <a:solidFill>
                  <a:srgbClr val="405449"/>
                </a:solidFill>
                <a:latin typeface="Fraunces Extra Bold" pitchFamily="34" charset="0"/>
                <a:ea typeface="Fraunces Extra Bold" pitchFamily="34" charset="-122"/>
                <a:cs typeface="Fraunces Extra Bold" pitchFamily="34" charset="-120"/>
              </a:rPr>
              <a:t>Long Series</a:t>
            </a:r>
            <a:endParaRPr lang="en-US" sz="2300" dirty="0"/>
          </a:p>
        </p:txBody>
      </p:sp>
      <p:sp>
        <p:nvSpPr>
          <p:cNvPr id="13" name="Text 6"/>
          <p:cNvSpPr/>
          <p:nvPr/>
        </p:nvSpPr>
        <p:spPr>
          <a:xfrm>
            <a:off x="9713713" y="5492606"/>
            <a:ext cx="3842623" cy="381952"/>
          </a:xfrm>
          <a:prstGeom prst="rect">
            <a:avLst/>
          </a:prstGeom>
          <a:noFill/>
          <a:ln/>
        </p:spPr>
        <p:txBody>
          <a:bodyPr wrap="none" lIns="0" tIns="0" rIns="0" bIns="0" rtlCol="0" anchor="t"/>
          <a:lstStyle/>
          <a:p>
            <a:pPr marL="0" indent="0" algn="l">
              <a:lnSpc>
                <a:spcPts val="3000"/>
              </a:lnSpc>
              <a:buNone/>
            </a:pPr>
            <a:r>
              <a:rPr lang="en-US" sz="1850" dirty="0">
                <a:solidFill>
                  <a:srgbClr val="405449"/>
                </a:solidFill>
                <a:latin typeface="Nobile" pitchFamily="34" charset="0"/>
                <a:ea typeface="Nobile" pitchFamily="34" charset="-122"/>
                <a:cs typeface="Nobile" pitchFamily="34" charset="-120"/>
              </a:rPr>
              <a:t>27+ episodes, average score 6.88.</a:t>
            </a:r>
            <a:endParaRPr lang="en-US" sz="1850" dirty="0"/>
          </a:p>
        </p:txBody>
      </p:sp>
      <p:sp>
        <p:nvSpPr>
          <p:cNvPr id="14" name="TextBox 13">
            <a:extLst>
              <a:ext uri="{FF2B5EF4-FFF2-40B4-BE49-F238E27FC236}">
                <a16:creationId xmlns:a16="http://schemas.microsoft.com/office/drawing/2014/main" id="{3F925023-98CD-02C7-000B-9C1E88994E14}"/>
              </a:ext>
            </a:extLst>
          </p:cNvPr>
          <p:cNvSpPr txBox="1"/>
          <p:nvPr/>
        </p:nvSpPr>
        <p:spPr>
          <a:xfrm>
            <a:off x="1074064" y="6548034"/>
            <a:ext cx="12355690" cy="1723549"/>
          </a:xfrm>
          <a:prstGeom prst="rect">
            <a:avLst/>
          </a:prstGeom>
          <a:noFill/>
        </p:spPr>
        <p:txBody>
          <a:bodyPr wrap="square" rtlCol="0">
            <a:spAutoFit/>
          </a:bodyPr>
          <a:lstStyle/>
          <a:p>
            <a:r>
              <a:rPr lang="en-US" sz="2200" dirty="0">
                <a:latin typeface="Nobile" panose="020B0604020202020204" charset="0"/>
              </a:rPr>
              <a:t>Research question: Is there a relationship between an anime’s score and the number of episodes it has?</a:t>
            </a:r>
          </a:p>
          <a:p>
            <a:r>
              <a:rPr lang="en-US" sz="2200" dirty="0">
                <a:latin typeface="Nobile" panose="020B0604020202020204" charset="0"/>
              </a:rPr>
              <a:t>Hypothesis: Anime series with a moderate number of episodes (13-26) tend to have higher scores than very short or very long series.</a:t>
            </a:r>
          </a:p>
          <a:p>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864037" y="3917275"/>
            <a:ext cx="12902327" cy="395049"/>
          </a:xfrm>
          <a:prstGeom prst="rect">
            <a:avLst/>
          </a:prstGeom>
          <a:noFill/>
          <a:ln/>
        </p:spPr>
        <p:txBody>
          <a:bodyPr wrap="none" lIns="0" tIns="0" rIns="0" bIns="0" rtlCol="0" anchor="t"/>
          <a:lstStyle/>
          <a:p>
            <a:pPr marL="0" indent="0">
              <a:lnSpc>
                <a:spcPts val="3100"/>
              </a:lnSpc>
              <a:buNone/>
            </a:pPr>
            <a:endParaRPr lang="en-US" sz="1900" dirty="0"/>
          </a:p>
        </p:txBody>
      </p:sp>
      <p:pic>
        <p:nvPicPr>
          <p:cNvPr id="4" name="Picture 3">
            <a:extLst>
              <a:ext uri="{FF2B5EF4-FFF2-40B4-BE49-F238E27FC236}">
                <a16:creationId xmlns:a16="http://schemas.microsoft.com/office/drawing/2014/main" id="{8BEC325E-2C6A-8990-418F-3C16D4457A58}"/>
              </a:ext>
            </a:extLst>
          </p:cNvPr>
          <p:cNvPicPr>
            <a:picLocks noChangeAspect="1"/>
          </p:cNvPicPr>
          <p:nvPr/>
        </p:nvPicPr>
        <p:blipFill>
          <a:blip r:embed="rId3"/>
          <a:stretch>
            <a:fillRect/>
          </a:stretch>
        </p:blipFill>
        <p:spPr>
          <a:xfrm>
            <a:off x="0" y="1"/>
            <a:ext cx="6284563" cy="4312324"/>
          </a:xfrm>
          <a:prstGeom prst="rect">
            <a:avLst/>
          </a:prstGeom>
        </p:spPr>
      </p:pic>
      <p:pic>
        <p:nvPicPr>
          <p:cNvPr id="6" name="Picture 5">
            <a:extLst>
              <a:ext uri="{FF2B5EF4-FFF2-40B4-BE49-F238E27FC236}">
                <a16:creationId xmlns:a16="http://schemas.microsoft.com/office/drawing/2014/main" id="{4AC458BF-1D86-1823-948F-6CDCD47EF2BB}"/>
              </a:ext>
            </a:extLst>
          </p:cNvPr>
          <p:cNvPicPr>
            <a:picLocks noChangeAspect="1"/>
          </p:cNvPicPr>
          <p:nvPr/>
        </p:nvPicPr>
        <p:blipFill>
          <a:blip r:embed="rId4"/>
          <a:stretch>
            <a:fillRect/>
          </a:stretch>
        </p:blipFill>
        <p:spPr>
          <a:xfrm>
            <a:off x="6873498" y="153610"/>
            <a:ext cx="7345390" cy="4158715"/>
          </a:xfrm>
          <a:prstGeom prst="rect">
            <a:avLst/>
          </a:prstGeom>
        </p:spPr>
      </p:pic>
      <p:pic>
        <p:nvPicPr>
          <p:cNvPr id="8" name="Picture 7">
            <a:extLst>
              <a:ext uri="{FF2B5EF4-FFF2-40B4-BE49-F238E27FC236}">
                <a16:creationId xmlns:a16="http://schemas.microsoft.com/office/drawing/2014/main" id="{3314F606-7525-6B88-46EF-77EEA3E54B70}"/>
              </a:ext>
            </a:extLst>
          </p:cNvPr>
          <p:cNvPicPr>
            <a:picLocks noChangeAspect="1"/>
          </p:cNvPicPr>
          <p:nvPr/>
        </p:nvPicPr>
        <p:blipFill>
          <a:blip r:embed="rId5"/>
          <a:stretch>
            <a:fillRect/>
          </a:stretch>
        </p:blipFill>
        <p:spPr>
          <a:xfrm>
            <a:off x="6997484" y="4429770"/>
            <a:ext cx="7221403" cy="3646219"/>
          </a:xfrm>
          <a:prstGeom prst="rect">
            <a:avLst/>
          </a:prstGeom>
        </p:spPr>
      </p:pic>
      <p:sp>
        <p:nvSpPr>
          <p:cNvPr id="10" name="TextBox 9">
            <a:extLst>
              <a:ext uri="{FF2B5EF4-FFF2-40B4-BE49-F238E27FC236}">
                <a16:creationId xmlns:a16="http://schemas.microsoft.com/office/drawing/2014/main" id="{E1EEEAFB-0003-7584-5EAE-E27678AFD520}"/>
              </a:ext>
            </a:extLst>
          </p:cNvPr>
          <p:cNvSpPr txBox="1"/>
          <p:nvPr/>
        </p:nvSpPr>
        <p:spPr>
          <a:xfrm>
            <a:off x="643179" y="4439951"/>
            <a:ext cx="6230319" cy="3139321"/>
          </a:xfrm>
          <a:prstGeom prst="rect">
            <a:avLst/>
          </a:prstGeom>
          <a:noFill/>
        </p:spPr>
        <p:txBody>
          <a:bodyPr wrap="square">
            <a:spAutoFit/>
          </a:bodyPr>
          <a:lstStyle/>
          <a:p>
            <a:r>
              <a:rPr lang="en-US" dirty="0"/>
              <a:t>Average Scores by Episode Category:</a:t>
            </a:r>
          </a:p>
          <a:p>
            <a:r>
              <a:rPr lang="en-US" dirty="0" err="1"/>
              <a:t>episode_category</a:t>
            </a:r>
            <a:endParaRPr lang="en-US" dirty="0"/>
          </a:p>
          <a:p>
            <a:r>
              <a:rPr lang="en-US" dirty="0"/>
              <a:t>Medium (13-26)    7.068920</a:t>
            </a:r>
          </a:p>
          <a:p>
            <a:r>
              <a:rPr lang="en-US" dirty="0"/>
              <a:t>Long (27+)        6.888177</a:t>
            </a:r>
          </a:p>
          <a:p>
            <a:r>
              <a:rPr lang="en-US" dirty="0"/>
              <a:t>Short (1-12)      6.584129</a:t>
            </a:r>
          </a:p>
          <a:p>
            <a:r>
              <a:rPr lang="en-US" dirty="0"/>
              <a:t>Name: score, </a:t>
            </a:r>
            <a:r>
              <a:rPr lang="en-US" dirty="0" err="1"/>
              <a:t>dtype</a:t>
            </a:r>
            <a:r>
              <a:rPr lang="en-US" dirty="0"/>
              <a:t>: float64</a:t>
            </a:r>
          </a:p>
          <a:p>
            <a:endParaRPr lang="en-US" dirty="0"/>
          </a:p>
          <a:p>
            <a:r>
              <a:rPr lang="en-US" dirty="0"/>
              <a:t>ANOVA results: F-statistic = 339.94, p-value = 0.0000</a:t>
            </a:r>
          </a:p>
          <a:p>
            <a:endParaRPr lang="en-US" dirty="0"/>
          </a:p>
          <a:p>
            <a:r>
              <a:rPr lang="en-US" dirty="0"/>
              <a:t>Correlation between episodes and score: r = 0.01, p-value = 0.2980</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6A0D0E-B6BC-DF80-E56E-41353D645AF8}"/>
              </a:ext>
            </a:extLst>
          </p:cNvPr>
          <p:cNvSpPr txBox="1"/>
          <p:nvPr/>
        </p:nvSpPr>
        <p:spPr>
          <a:xfrm>
            <a:off x="771040" y="370984"/>
            <a:ext cx="13088319" cy="6740307"/>
          </a:xfrm>
          <a:prstGeom prst="rect">
            <a:avLst/>
          </a:prstGeom>
          <a:noFill/>
        </p:spPr>
        <p:txBody>
          <a:bodyPr wrap="square">
            <a:spAutoFit/>
          </a:bodyPr>
          <a:lstStyle/>
          <a:p>
            <a:r>
              <a:rPr lang="en-US" dirty="0"/>
              <a:t>The scatter plot visualizing the relationship between the number of episodes and the score didn't reveal a clear upward or downward trend. This observation is supported by the correlation analysis, which indicated a weak positive correlation (r = 0.01) between episodes and score. However, this correlation was not statistically significant (p-value = 0.2980), suggesting that the number of episodes has a minimal linear impact on the anime's score.</a:t>
            </a:r>
          </a:p>
          <a:p>
            <a:r>
              <a:rPr lang="en-US" dirty="0"/>
              <a:t> Examining the box plot and average scores for different episode categories, we observed that anime with a moderate number of episodes (13-26) showed slightly higher scores compared to short (1-12) or long (27+) series. The average scores for these categories were 6.584129 for short, 7.068920 for medium, and 6.888177 for long series.</a:t>
            </a:r>
          </a:p>
          <a:p>
            <a:r>
              <a:rPr lang="en-US" dirty="0"/>
              <a:t> The ANOVA test, which compares the scores across different episode categories, yielded an F-statistic of 339.94 and a p-value of 0.0000. Since the p-value is lower than the typical significance level of 0.05, we reject the null hypothesis. This implies that there is statistical evidence to conclude that the number of episodes significantly affects an anime's score.</a:t>
            </a:r>
          </a:p>
          <a:p>
            <a:r>
              <a:rPr lang="en-US" dirty="0"/>
              <a:t> The histogram illustrating the distribution of episodes showed that most anime in the dataset have a moderate number of episodes, with a peak around 12-13 episodes. However, there's also a considerable number of anime with longer episode counts, extending beyond 50 episodes. This distribution suggests that while moderate-length series are common, there's a diversity in episode lengths among anime. Based on the combined results of the analysis, we do not find strong evidence to support the hypothesis that anime series with a moderate number of episodes (13-26) tend to have higher scores than very short or very long series. While there's a weak positive correlation between episodes and score, it's not statistically significant. The box plot, average scores, and ANOVA results further indicate that the number of episodes doesn't have a substantial impact on an anime's score. While moderate-length series are prevalent, the diversity in episode lengths across anime suggests that other factors, such as story, animation quality, and characters, might play a more significant role in determining an anime's score.</a:t>
            </a:r>
          </a:p>
          <a:p>
            <a:endParaRPr lang="en-US" dirty="0"/>
          </a:p>
          <a:p>
            <a:endParaRPr lang="en-US" dirty="0"/>
          </a:p>
          <a:p>
            <a:r>
              <a:rPr lang="en-US" dirty="0"/>
              <a:t> Limitations: It's essential to acknowledge the limitations of the analysis, such as the specific dataset used, which focuses on a particular season and year of anime releases. The sample size might not be fully representative of the entire anime landscape. Future research could explore a larger and more diverse dataset to confirm these findings and investigate other potential factors influencing anime scores.</a:t>
            </a:r>
          </a:p>
        </p:txBody>
      </p:sp>
    </p:spTree>
    <p:extLst>
      <p:ext uri="{BB962C8B-B14F-4D97-AF65-F5344CB8AC3E}">
        <p14:creationId xmlns:p14="http://schemas.microsoft.com/office/powerpoint/2010/main" val="5531698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16290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308610" y="2694623"/>
            <a:ext cx="4869180" cy="2840355"/>
          </a:xfrm>
          <a:prstGeom prst="rect">
            <a:avLst/>
          </a:prstGeom>
        </p:spPr>
      </p:pic>
      <p:sp>
        <p:nvSpPr>
          <p:cNvPr id="4" name="Text 0"/>
          <p:cNvSpPr/>
          <p:nvPr/>
        </p:nvSpPr>
        <p:spPr>
          <a:xfrm>
            <a:off x="6350437" y="1487210"/>
            <a:ext cx="6172200" cy="771525"/>
          </a:xfrm>
          <a:prstGeom prst="rect">
            <a:avLst/>
          </a:prstGeom>
          <a:noFill/>
          <a:ln/>
        </p:spPr>
        <p:txBody>
          <a:bodyPr wrap="none" lIns="0" tIns="0" rIns="0" bIns="0" rtlCol="0" anchor="t"/>
          <a:lstStyle/>
          <a:p>
            <a:pPr marL="0" indent="0">
              <a:lnSpc>
                <a:spcPts val="6050"/>
              </a:lnSpc>
              <a:buNone/>
            </a:pPr>
            <a:r>
              <a:rPr lang="en-US" sz="4850" b="1" dirty="0">
                <a:solidFill>
                  <a:srgbClr val="3B4540"/>
                </a:solidFill>
                <a:latin typeface="Fraunces Extra Bold" pitchFamily="34" charset="0"/>
                <a:ea typeface="Fraunces Extra Bold" pitchFamily="34" charset="-122"/>
                <a:cs typeface="Fraunces Extra Bold" pitchFamily="34" charset="-120"/>
              </a:rPr>
              <a:t>Genre Distribution</a:t>
            </a:r>
            <a:endParaRPr lang="en-US" sz="4850" dirty="0"/>
          </a:p>
        </p:txBody>
      </p:sp>
      <p:sp>
        <p:nvSpPr>
          <p:cNvPr id="5" name="Shape 1"/>
          <p:cNvSpPr/>
          <p:nvPr/>
        </p:nvSpPr>
        <p:spPr>
          <a:xfrm>
            <a:off x="6350437" y="2906673"/>
            <a:ext cx="555427" cy="555427"/>
          </a:xfrm>
          <a:prstGeom prst="roundRect">
            <a:avLst>
              <a:gd name="adj" fmla="val 40005"/>
            </a:avLst>
          </a:prstGeom>
          <a:solidFill>
            <a:srgbClr val="E8F3E8"/>
          </a:solidFill>
          <a:ln/>
        </p:spPr>
        <p:txBody>
          <a:bodyPr/>
          <a:lstStyle/>
          <a:p>
            <a:endParaRPr lang="en-US"/>
          </a:p>
        </p:txBody>
      </p:sp>
      <p:sp>
        <p:nvSpPr>
          <p:cNvPr id="6" name="Text 2"/>
          <p:cNvSpPr/>
          <p:nvPr/>
        </p:nvSpPr>
        <p:spPr>
          <a:xfrm>
            <a:off x="6535698" y="2999184"/>
            <a:ext cx="184785" cy="370284"/>
          </a:xfrm>
          <a:prstGeom prst="rect">
            <a:avLst/>
          </a:prstGeom>
          <a:noFill/>
          <a:ln/>
        </p:spPr>
        <p:txBody>
          <a:bodyPr wrap="none" lIns="0" tIns="0" rIns="0" bIns="0" rtlCol="0" anchor="t"/>
          <a:lstStyle/>
          <a:p>
            <a:pPr marL="0" indent="0" algn="ctr">
              <a:lnSpc>
                <a:spcPts val="2900"/>
              </a:lnSpc>
              <a:buNone/>
            </a:pPr>
            <a:r>
              <a:rPr lang="en-US" sz="2900" b="1" dirty="0">
                <a:solidFill>
                  <a:srgbClr val="405449"/>
                </a:solidFill>
                <a:latin typeface="Fraunces Extra Bold" pitchFamily="34" charset="0"/>
                <a:ea typeface="Fraunces Extra Bold" pitchFamily="34" charset="-122"/>
                <a:cs typeface="Fraunces Extra Bold" pitchFamily="34" charset="-120"/>
              </a:rPr>
              <a:t>1</a:t>
            </a:r>
            <a:endParaRPr lang="en-US" sz="2900" dirty="0"/>
          </a:p>
        </p:txBody>
      </p:sp>
      <p:sp>
        <p:nvSpPr>
          <p:cNvPr id="7" name="Text 3"/>
          <p:cNvSpPr/>
          <p:nvPr/>
        </p:nvSpPr>
        <p:spPr>
          <a:xfrm>
            <a:off x="7152680" y="2906673"/>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405449"/>
                </a:solidFill>
                <a:latin typeface="Fraunces Extra Bold" pitchFamily="34" charset="0"/>
                <a:ea typeface="Fraunces Extra Bold" pitchFamily="34" charset="-122"/>
                <a:cs typeface="Fraunces Extra Bold" pitchFamily="34" charset="-120"/>
              </a:rPr>
              <a:t>Top Genres</a:t>
            </a:r>
            <a:endParaRPr lang="en-US" sz="2400" dirty="0"/>
          </a:p>
        </p:txBody>
      </p:sp>
      <p:sp>
        <p:nvSpPr>
          <p:cNvPr id="8" name="Text 4"/>
          <p:cNvSpPr/>
          <p:nvPr/>
        </p:nvSpPr>
        <p:spPr>
          <a:xfrm>
            <a:off x="7152680" y="3440549"/>
            <a:ext cx="6613684" cy="395049"/>
          </a:xfrm>
          <a:prstGeom prst="rect">
            <a:avLst/>
          </a:prstGeom>
          <a:noFill/>
          <a:ln/>
        </p:spPr>
        <p:txBody>
          <a:bodyPr wrap="non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Fantasy, Action, Comedy most common.</a:t>
            </a:r>
            <a:endParaRPr lang="en-US" sz="1900" dirty="0"/>
          </a:p>
        </p:txBody>
      </p:sp>
      <p:sp>
        <p:nvSpPr>
          <p:cNvPr id="9" name="Shape 5"/>
          <p:cNvSpPr/>
          <p:nvPr/>
        </p:nvSpPr>
        <p:spPr>
          <a:xfrm>
            <a:off x="6350437" y="4360069"/>
            <a:ext cx="555427" cy="555427"/>
          </a:xfrm>
          <a:prstGeom prst="roundRect">
            <a:avLst>
              <a:gd name="adj" fmla="val 40005"/>
            </a:avLst>
          </a:prstGeom>
          <a:solidFill>
            <a:srgbClr val="E8F3E8"/>
          </a:solidFill>
          <a:ln/>
        </p:spPr>
        <p:txBody>
          <a:bodyPr/>
          <a:lstStyle/>
          <a:p>
            <a:endParaRPr lang="en-US"/>
          </a:p>
        </p:txBody>
      </p:sp>
      <p:sp>
        <p:nvSpPr>
          <p:cNvPr id="10" name="Text 6"/>
          <p:cNvSpPr/>
          <p:nvPr/>
        </p:nvSpPr>
        <p:spPr>
          <a:xfrm>
            <a:off x="6507123" y="4452580"/>
            <a:ext cx="242054" cy="370284"/>
          </a:xfrm>
          <a:prstGeom prst="rect">
            <a:avLst/>
          </a:prstGeom>
          <a:noFill/>
          <a:ln/>
        </p:spPr>
        <p:txBody>
          <a:bodyPr wrap="none" lIns="0" tIns="0" rIns="0" bIns="0" rtlCol="0" anchor="t"/>
          <a:lstStyle/>
          <a:p>
            <a:pPr marL="0" indent="0" algn="ctr">
              <a:lnSpc>
                <a:spcPts val="2900"/>
              </a:lnSpc>
              <a:buNone/>
            </a:pPr>
            <a:r>
              <a:rPr lang="en-US" sz="2900" b="1" dirty="0">
                <a:solidFill>
                  <a:srgbClr val="405449"/>
                </a:solidFill>
                <a:latin typeface="Fraunces Extra Bold" pitchFamily="34" charset="0"/>
                <a:ea typeface="Fraunces Extra Bold" pitchFamily="34" charset="-122"/>
                <a:cs typeface="Fraunces Extra Bold" pitchFamily="34" charset="-120"/>
              </a:rPr>
              <a:t>2</a:t>
            </a:r>
            <a:endParaRPr lang="en-US" sz="2900" dirty="0"/>
          </a:p>
        </p:txBody>
      </p:sp>
      <p:sp>
        <p:nvSpPr>
          <p:cNvPr id="11" name="Text 7"/>
          <p:cNvSpPr/>
          <p:nvPr/>
        </p:nvSpPr>
        <p:spPr>
          <a:xfrm>
            <a:off x="7152680" y="4360069"/>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405449"/>
                </a:solidFill>
                <a:latin typeface="Fraunces Extra Bold" pitchFamily="34" charset="0"/>
                <a:ea typeface="Fraunces Extra Bold" pitchFamily="34" charset="-122"/>
                <a:cs typeface="Fraunces Extra Bold" pitchFamily="34" charset="-120"/>
              </a:rPr>
              <a:t>Viewer Preference</a:t>
            </a:r>
            <a:endParaRPr lang="en-US" sz="2400" dirty="0"/>
          </a:p>
        </p:txBody>
      </p:sp>
      <p:sp>
        <p:nvSpPr>
          <p:cNvPr id="12" name="Text 8"/>
          <p:cNvSpPr/>
          <p:nvPr/>
        </p:nvSpPr>
        <p:spPr>
          <a:xfrm>
            <a:off x="7152680" y="4893945"/>
            <a:ext cx="6613684" cy="395049"/>
          </a:xfrm>
          <a:prstGeom prst="rect">
            <a:avLst/>
          </a:prstGeom>
          <a:noFill/>
          <a:ln/>
        </p:spPr>
        <p:txBody>
          <a:bodyPr wrap="non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Mystery, Thriller, Sci-Fi receive higher ratings.</a:t>
            </a:r>
            <a:endParaRPr lang="en-US" sz="1900" dirty="0"/>
          </a:p>
        </p:txBody>
      </p:sp>
      <p:sp>
        <p:nvSpPr>
          <p:cNvPr id="13" name="Shape 9"/>
          <p:cNvSpPr/>
          <p:nvPr/>
        </p:nvSpPr>
        <p:spPr>
          <a:xfrm>
            <a:off x="6350437" y="5813465"/>
            <a:ext cx="555427" cy="555427"/>
          </a:xfrm>
          <a:prstGeom prst="roundRect">
            <a:avLst>
              <a:gd name="adj" fmla="val 40005"/>
            </a:avLst>
          </a:prstGeom>
          <a:solidFill>
            <a:srgbClr val="E8F3E8"/>
          </a:solidFill>
          <a:ln/>
        </p:spPr>
        <p:txBody>
          <a:bodyPr/>
          <a:lstStyle/>
          <a:p>
            <a:endParaRPr lang="en-US"/>
          </a:p>
        </p:txBody>
      </p:sp>
      <p:sp>
        <p:nvSpPr>
          <p:cNvPr id="14" name="Text 10"/>
          <p:cNvSpPr/>
          <p:nvPr/>
        </p:nvSpPr>
        <p:spPr>
          <a:xfrm>
            <a:off x="6516291" y="5905976"/>
            <a:ext cx="223718" cy="370284"/>
          </a:xfrm>
          <a:prstGeom prst="rect">
            <a:avLst/>
          </a:prstGeom>
          <a:noFill/>
          <a:ln/>
        </p:spPr>
        <p:txBody>
          <a:bodyPr wrap="none" lIns="0" tIns="0" rIns="0" bIns="0" rtlCol="0" anchor="t"/>
          <a:lstStyle/>
          <a:p>
            <a:pPr marL="0" indent="0" algn="ctr">
              <a:lnSpc>
                <a:spcPts val="2900"/>
              </a:lnSpc>
              <a:buNone/>
            </a:pPr>
            <a:r>
              <a:rPr lang="en-US" sz="2900" b="1" dirty="0">
                <a:solidFill>
                  <a:srgbClr val="405449"/>
                </a:solidFill>
                <a:latin typeface="Fraunces Extra Bold" pitchFamily="34" charset="0"/>
                <a:ea typeface="Fraunces Extra Bold" pitchFamily="34" charset="-122"/>
                <a:cs typeface="Fraunces Extra Bold" pitchFamily="34" charset="-120"/>
              </a:rPr>
              <a:t>3</a:t>
            </a:r>
            <a:endParaRPr lang="en-US" sz="2900" dirty="0"/>
          </a:p>
        </p:txBody>
      </p:sp>
      <p:sp>
        <p:nvSpPr>
          <p:cNvPr id="15" name="Text 11"/>
          <p:cNvSpPr/>
          <p:nvPr/>
        </p:nvSpPr>
        <p:spPr>
          <a:xfrm>
            <a:off x="7152680" y="5813465"/>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405449"/>
                </a:solidFill>
                <a:latin typeface="Fraunces Extra Bold" pitchFamily="34" charset="0"/>
                <a:ea typeface="Fraunces Extra Bold" pitchFamily="34" charset="-122"/>
                <a:cs typeface="Fraunces Extra Bold" pitchFamily="34" charset="-120"/>
              </a:rPr>
              <a:t>Popularity</a:t>
            </a:r>
            <a:endParaRPr lang="en-US" sz="2400" dirty="0"/>
          </a:p>
        </p:txBody>
      </p:sp>
      <p:sp>
        <p:nvSpPr>
          <p:cNvPr id="16" name="Text 12"/>
          <p:cNvSpPr/>
          <p:nvPr/>
        </p:nvSpPr>
        <p:spPr>
          <a:xfrm>
            <a:off x="7152680" y="6347341"/>
            <a:ext cx="6613684" cy="395049"/>
          </a:xfrm>
          <a:prstGeom prst="rect">
            <a:avLst/>
          </a:prstGeom>
          <a:noFill/>
          <a:ln/>
        </p:spPr>
        <p:txBody>
          <a:bodyPr wrap="non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Action and Adventure have high member counts.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9F9B7D-D3E1-7269-00F9-4C9727DCD820}"/>
              </a:ext>
            </a:extLst>
          </p:cNvPr>
          <p:cNvPicPr>
            <a:picLocks noChangeAspect="1"/>
          </p:cNvPicPr>
          <p:nvPr/>
        </p:nvPicPr>
        <p:blipFill>
          <a:blip r:embed="rId2"/>
          <a:stretch>
            <a:fillRect/>
          </a:stretch>
        </p:blipFill>
        <p:spPr>
          <a:xfrm>
            <a:off x="0" y="0"/>
            <a:ext cx="6000750" cy="4476750"/>
          </a:xfrm>
          <a:prstGeom prst="rect">
            <a:avLst/>
          </a:prstGeom>
        </p:spPr>
      </p:pic>
      <p:pic>
        <p:nvPicPr>
          <p:cNvPr id="5" name="Picture 4">
            <a:extLst>
              <a:ext uri="{FF2B5EF4-FFF2-40B4-BE49-F238E27FC236}">
                <a16:creationId xmlns:a16="http://schemas.microsoft.com/office/drawing/2014/main" id="{B862D128-3C56-72C9-897F-FE912E65DFBC}"/>
              </a:ext>
            </a:extLst>
          </p:cNvPr>
          <p:cNvPicPr>
            <a:picLocks noChangeAspect="1"/>
          </p:cNvPicPr>
          <p:nvPr/>
        </p:nvPicPr>
        <p:blipFill>
          <a:blip r:embed="rId3"/>
          <a:stretch>
            <a:fillRect/>
          </a:stretch>
        </p:blipFill>
        <p:spPr>
          <a:xfrm>
            <a:off x="5569461" y="4114800"/>
            <a:ext cx="9060939" cy="4052807"/>
          </a:xfrm>
          <a:prstGeom prst="rect">
            <a:avLst/>
          </a:prstGeom>
        </p:spPr>
      </p:pic>
      <p:sp>
        <p:nvSpPr>
          <p:cNvPr id="11" name="TextBox 10">
            <a:extLst>
              <a:ext uri="{FF2B5EF4-FFF2-40B4-BE49-F238E27FC236}">
                <a16:creationId xmlns:a16="http://schemas.microsoft.com/office/drawing/2014/main" id="{C55D44AE-11FE-F6EE-2DFA-9D2F9B8BD479}"/>
              </a:ext>
            </a:extLst>
          </p:cNvPr>
          <p:cNvSpPr txBox="1"/>
          <p:nvPr/>
        </p:nvSpPr>
        <p:spPr>
          <a:xfrm>
            <a:off x="6362054" y="744381"/>
            <a:ext cx="7315200" cy="2308324"/>
          </a:xfrm>
          <a:prstGeom prst="rect">
            <a:avLst/>
          </a:prstGeom>
          <a:noFill/>
        </p:spPr>
        <p:txBody>
          <a:bodyPr wrap="square">
            <a:spAutoFit/>
          </a:bodyPr>
          <a:lstStyle/>
          <a:p>
            <a:r>
              <a:rPr lang="en-US" dirty="0"/>
              <a:t>We can see that Fantasy, Action, Comedy, Adventure, Drama ha</a:t>
            </a:r>
            <a:r>
              <a:rPr lang="en-US" u="sng" dirty="0"/>
              <a:t>d </a:t>
            </a:r>
            <a:r>
              <a:rPr lang="en-US" dirty="0"/>
              <a:t>the most numbers of genres, it means that most viewer liked to watch fight </a:t>
            </a:r>
            <a:r>
              <a:rPr lang="en-US" dirty="0" err="1"/>
              <a:t>scence</a:t>
            </a:r>
            <a:r>
              <a:rPr lang="en-US" dirty="0"/>
              <a:t>. These charts show which genres are most common and which tend to have higher scores. the second plot function display the average score for each genre. this helps identify which genres tend to receive higher ratings from viewers. Genres like Mystery. </a:t>
            </a:r>
            <a:r>
              <a:rPr lang="en-US" dirty="0" err="1"/>
              <a:t>Thiller</a:t>
            </a:r>
            <a:r>
              <a:rPr lang="en-US" dirty="0"/>
              <a:t> and Sci-Fi tend to have higher average scores compared to others, indicating a preference for these genres among viewers who rate anime</a:t>
            </a:r>
          </a:p>
        </p:txBody>
      </p:sp>
    </p:spTree>
    <p:extLst>
      <p:ext uri="{BB962C8B-B14F-4D97-AF65-F5344CB8AC3E}">
        <p14:creationId xmlns:p14="http://schemas.microsoft.com/office/powerpoint/2010/main" val="6187029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1446967"/>
            <a:ext cx="8891349" cy="771525"/>
          </a:xfrm>
          <a:prstGeom prst="rect">
            <a:avLst/>
          </a:prstGeom>
          <a:noFill/>
          <a:ln/>
        </p:spPr>
        <p:txBody>
          <a:bodyPr wrap="none" lIns="0" tIns="0" rIns="0" bIns="0" rtlCol="0" anchor="t"/>
          <a:lstStyle/>
          <a:p>
            <a:pPr marL="0" indent="0">
              <a:lnSpc>
                <a:spcPts val="6050"/>
              </a:lnSpc>
              <a:buNone/>
            </a:pPr>
            <a:r>
              <a:rPr lang="en-US" sz="4850" b="1" dirty="0">
                <a:solidFill>
                  <a:srgbClr val="3B4540"/>
                </a:solidFill>
                <a:latin typeface="Fraunces Extra Bold" pitchFamily="34" charset="0"/>
                <a:ea typeface="Fraunces Extra Bold" pitchFamily="34" charset="-122"/>
                <a:cs typeface="Fraunces Extra Bold" pitchFamily="34" charset="-120"/>
              </a:rPr>
              <a:t>Popularity vs Score Analysis</a:t>
            </a:r>
            <a:endParaRPr lang="en-US" sz="4850" dirty="0"/>
          </a:p>
        </p:txBody>
      </p:sp>
      <p:sp>
        <p:nvSpPr>
          <p:cNvPr id="3" name="Text 1"/>
          <p:cNvSpPr/>
          <p:nvPr/>
        </p:nvSpPr>
        <p:spPr>
          <a:xfrm>
            <a:off x="864037" y="2588776"/>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3B4540"/>
                </a:solidFill>
                <a:latin typeface="Fraunces Extra Bold" pitchFamily="34" charset="0"/>
                <a:ea typeface="Fraunces Extra Bold" pitchFamily="34" charset="-122"/>
                <a:cs typeface="Fraunces Extra Bold" pitchFamily="34" charset="-120"/>
              </a:rPr>
              <a:t>Correlation</a:t>
            </a:r>
            <a:endParaRPr lang="en-US" sz="2400" dirty="0"/>
          </a:p>
        </p:txBody>
      </p:sp>
      <p:sp>
        <p:nvSpPr>
          <p:cNvPr id="4" name="Text 2"/>
          <p:cNvSpPr/>
          <p:nvPr/>
        </p:nvSpPr>
        <p:spPr>
          <a:xfrm>
            <a:off x="864037" y="3344823"/>
            <a:ext cx="12902327" cy="395049"/>
          </a:xfrm>
          <a:prstGeom prst="rect">
            <a:avLst/>
          </a:prstGeom>
          <a:noFill/>
          <a:ln/>
        </p:spPr>
        <p:txBody>
          <a:bodyPr wrap="non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Slight upward trend between popularity and score.</a:t>
            </a:r>
            <a:endParaRPr lang="en-US" sz="1900" dirty="0"/>
          </a:p>
        </p:txBody>
      </p:sp>
      <p:sp>
        <p:nvSpPr>
          <p:cNvPr id="5" name="Text 3"/>
          <p:cNvSpPr/>
          <p:nvPr/>
        </p:nvSpPr>
        <p:spPr>
          <a:xfrm>
            <a:off x="864037" y="4110157"/>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3B4540"/>
                </a:solidFill>
                <a:latin typeface="Fraunces Extra Bold" pitchFamily="34" charset="0"/>
                <a:ea typeface="Fraunces Extra Bold" pitchFamily="34" charset="-122"/>
                <a:cs typeface="Fraunces Extra Bold" pitchFamily="34" charset="-120"/>
              </a:rPr>
              <a:t>Variation</a:t>
            </a:r>
            <a:endParaRPr lang="en-US" sz="2400" dirty="0"/>
          </a:p>
        </p:txBody>
      </p:sp>
      <p:sp>
        <p:nvSpPr>
          <p:cNvPr id="6" name="Text 4"/>
          <p:cNvSpPr/>
          <p:nvPr/>
        </p:nvSpPr>
        <p:spPr>
          <a:xfrm>
            <a:off x="864037" y="4866203"/>
            <a:ext cx="12902327" cy="395049"/>
          </a:xfrm>
          <a:prstGeom prst="rect">
            <a:avLst/>
          </a:prstGeom>
          <a:noFill/>
          <a:ln/>
        </p:spPr>
        <p:txBody>
          <a:bodyPr wrap="non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Popular anime with low scores exist.</a:t>
            </a:r>
            <a:endParaRPr lang="en-US" sz="1900" dirty="0"/>
          </a:p>
        </p:txBody>
      </p:sp>
      <p:sp>
        <p:nvSpPr>
          <p:cNvPr id="7" name="Text 5"/>
          <p:cNvSpPr/>
          <p:nvPr/>
        </p:nvSpPr>
        <p:spPr>
          <a:xfrm>
            <a:off x="864037" y="5631537"/>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3B4540"/>
                </a:solidFill>
                <a:latin typeface="Fraunces Extra Bold" pitchFamily="34" charset="0"/>
                <a:ea typeface="Fraunces Extra Bold" pitchFamily="34" charset="-122"/>
                <a:cs typeface="Fraunces Extra Bold" pitchFamily="34" charset="-120"/>
              </a:rPr>
              <a:t>Factors</a:t>
            </a:r>
            <a:endParaRPr lang="en-US" sz="2400" dirty="0"/>
          </a:p>
        </p:txBody>
      </p:sp>
      <p:sp>
        <p:nvSpPr>
          <p:cNvPr id="8" name="Text 6"/>
          <p:cNvSpPr/>
          <p:nvPr/>
        </p:nvSpPr>
        <p:spPr>
          <a:xfrm>
            <a:off x="864037" y="6387584"/>
            <a:ext cx="12902327" cy="395049"/>
          </a:xfrm>
          <a:prstGeom prst="rect">
            <a:avLst/>
          </a:prstGeom>
          <a:noFill/>
          <a:ln/>
        </p:spPr>
        <p:txBody>
          <a:bodyPr wrap="non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Genre, story, animation quality influence scores.</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CF47C6-0856-6145-6573-46E35718F973}"/>
              </a:ext>
            </a:extLst>
          </p:cNvPr>
          <p:cNvPicPr>
            <a:picLocks noChangeAspect="1"/>
          </p:cNvPicPr>
          <p:nvPr/>
        </p:nvPicPr>
        <p:blipFill>
          <a:blip r:embed="rId2"/>
          <a:stretch>
            <a:fillRect/>
          </a:stretch>
        </p:blipFill>
        <p:spPr>
          <a:xfrm>
            <a:off x="0" y="0"/>
            <a:ext cx="7934325" cy="5257800"/>
          </a:xfrm>
          <a:prstGeom prst="rect">
            <a:avLst/>
          </a:prstGeom>
        </p:spPr>
      </p:pic>
      <p:sp>
        <p:nvSpPr>
          <p:cNvPr id="7" name="TextBox 6">
            <a:extLst>
              <a:ext uri="{FF2B5EF4-FFF2-40B4-BE49-F238E27FC236}">
                <a16:creationId xmlns:a16="http://schemas.microsoft.com/office/drawing/2014/main" id="{BFE24B21-F37F-3005-C859-DB8E81428CFB}"/>
              </a:ext>
            </a:extLst>
          </p:cNvPr>
          <p:cNvSpPr txBox="1"/>
          <p:nvPr/>
        </p:nvSpPr>
        <p:spPr>
          <a:xfrm>
            <a:off x="309562" y="5355978"/>
            <a:ext cx="7315200" cy="369332"/>
          </a:xfrm>
          <a:prstGeom prst="rect">
            <a:avLst/>
          </a:prstGeom>
          <a:noFill/>
        </p:spPr>
        <p:txBody>
          <a:bodyPr wrap="square">
            <a:spAutoFit/>
          </a:bodyPr>
          <a:lstStyle/>
          <a:p>
            <a:r>
              <a:rPr lang="en-US" dirty="0"/>
              <a:t>Correlation between popularity and score: 0.41</a:t>
            </a:r>
          </a:p>
        </p:txBody>
      </p:sp>
      <p:sp>
        <p:nvSpPr>
          <p:cNvPr id="9" name="TextBox 8">
            <a:extLst>
              <a:ext uri="{FF2B5EF4-FFF2-40B4-BE49-F238E27FC236}">
                <a16:creationId xmlns:a16="http://schemas.microsoft.com/office/drawing/2014/main" id="{08883075-0429-1157-2065-66C071E75BDA}"/>
              </a:ext>
            </a:extLst>
          </p:cNvPr>
          <p:cNvSpPr txBox="1"/>
          <p:nvPr/>
        </p:nvSpPr>
        <p:spPr>
          <a:xfrm>
            <a:off x="8268344" y="366742"/>
            <a:ext cx="5439906" cy="4524315"/>
          </a:xfrm>
          <a:prstGeom prst="rect">
            <a:avLst/>
          </a:prstGeom>
          <a:noFill/>
        </p:spPr>
        <p:txBody>
          <a:bodyPr wrap="square">
            <a:spAutoFit/>
          </a:bodyPr>
          <a:lstStyle/>
          <a:p>
            <a:r>
              <a:rPr lang="en-US" dirty="0"/>
              <a:t>The scatter plot generated in the function shows the relationship between an anime's popularity (measured by the number of members) and its score. The x-axis represents the number of members (popularity), and the y-axis represents the score. Each point on the plot represents an anime. There's a slight upward trend in the scatter plot, suggesting that more popular anime tend to have higher scores. This means that anime with more members generally receive better ratings.</a:t>
            </a:r>
          </a:p>
          <a:p>
            <a:r>
              <a:rPr lang="en-US" dirty="0"/>
              <a:t>However, the trend is not very strong, and there's a lot of variation in the data. This means that there are many popular anime with low scores and many less popular anime with high scores. The popularity and score analysis suggests that there's a tendency for more popular anime to have higher scores, but this relationship is not very strong.</a:t>
            </a:r>
          </a:p>
        </p:txBody>
      </p:sp>
    </p:spTree>
    <p:extLst>
      <p:ext uri="{BB962C8B-B14F-4D97-AF65-F5344CB8AC3E}">
        <p14:creationId xmlns:p14="http://schemas.microsoft.com/office/powerpoint/2010/main" val="1659090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308610" y="2745343"/>
            <a:ext cx="4869180" cy="2738914"/>
          </a:xfrm>
          <a:prstGeom prst="rect">
            <a:avLst/>
          </a:prstGeom>
        </p:spPr>
      </p:pic>
      <p:sp>
        <p:nvSpPr>
          <p:cNvPr id="4" name="Text 0"/>
          <p:cNvSpPr/>
          <p:nvPr/>
        </p:nvSpPr>
        <p:spPr>
          <a:xfrm>
            <a:off x="6350437" y="1163241"/>
            <a:ext cx="6378416" cy="771525"/>
          </a:xfrm>
          <a:prstGeom prst="rect">
            <a:avLst/>
          </a:prstGeom>
          <a:noFill/>
          <a:ln/>
        </p:spPr>
        <p:txBody>
          <a:bodyPr wrap="none" lIns="0" tIns="0" rIns="0" bIns="0" rtlCol="0" anchor="t"/>
          <a:lstStyle/>
          <a:p>
            <a:pPr marL="0" indent="0">
              <a:lnSpc>
                <a:spcPts val="6050"/>
              </a:lnSpc>
              <a:buNone/>
            </a:pPr>
            <a:r>
              <a:rPr lang="en-US" sz="4850" b="1" dirty="0">
                <a:solidFill>
                  <a:srgbClr val="3B4540"/>
                </a:solidFill>
                <a:latin typeface="Fraunces Extra Bold" pitchFamily="34" charset="0"/>
                <a:ea typeface="Fraunces Extra Bold" pitchFamily="34" charset="-122"/>
                <a:cs typeface="Fraunces Extra Bold" pitchFamily="34" charset="-120"/>
              </a:rPr>
              <a:t>Release Date Trends</a:t>
            </a:r>
            <a:endParaRPr lang="en-US" sz="4850" dirty="0"/>
          </a:p>
        </p:txBody>
      </p:sp>
      <p:sp>
        <p:nvSpPr>
          <p:cNvPr id="5" name="Shape 1"/>
          <p:cNvSpPr/>
          <p:nvPr/>
        </p:nvSpPr>
        <p:spPr>
          <a:xfrm>
            <a:off x="6705481" y="2305050"/>
            <a:ext cx="30480" cy="4761309"/>
          </a:xfrm>
          <a:prstGeom prst="roundRect">
            <a:avLst>
              <a:gd name="adj" fmla="val 729000"/>
            </a:avLst>
          </a:prstGeom>
          <a:solidFill>
            <a:srgbClr val="CED9CE"/>
          </a:solidFill>
          <a:ln/>
        </p:spPr>
        <p:txBody>
          <a:bodyPr/>
          <a:lstStyle/>
          <a:p>
            <a:endParaRPr lang="en-US"/>
          </a:p>
        </p:txBody>
      </p:sp>
      <p:sp>
        <p:nvSpPr>
          <p:cNvPr id="6" name="Shape 2"/>
          <p:cNvSpPr/>
          <p:nvPr/>
        </p:nvSpPr>
        <p:spPr>
          <a:xfrm>
            <a:off x="6967954" y="2845118"/>
            <a:ext cx="864037" cy="30480"/>
          </a:xfrm>
          <a:prstGeom prst="roundRect">
            <a:avLst>
              <a:gd name="adj" fmla="val 729000"/>
            </a:avLst>
          </a:prstGeom>
          <a:solidFill>
            <a:srgbClr val="CED9CE"/>
          </a:solidFill>
          <a:ln/>
        </p:spPr>
        <p:txBody>
          <a:bodyPr/>
          <a:lstStyle/>
          <a:p>
            <a:endParaRPr lang="en-US"/>
          </a:p>
        </p:txBody>
      </p:sp>
      <p:sp>
        <p:nvSpPr>
          <p:cNvPr id="7" name="Shape 3"/>
          <p:cNvSpPr/>
          <p:nvPr/>
        </p:nvSpPr>
        <p:spPr>
          <a:xfrm>
            <a:off x="6443008" y="2582704"/>
            <a:ext cx="555427" cy="555427"/>
          </a:xfrm>
          <a:prstGeom prst="roundRect">
            <a:avLst>
              <a:gd name="adj" fmla="val 40005"/>
            </a:avLst>
          </a:prstGeom>
          <a:solidFill>
            <a:srgbClr val="E8F3E8"/>
          </a:solidFill>
          <a:ln/>
        </p:spPr>
        <p:txBody>
          <a:bodyPr/>
          <a:lstStyle/>
          <a:p>
            <a:endParaRPr lang="en-US"/>
          </a:p>
        </p:txBody>
      </p:sp>
      <p:sp>
        <p:nvSpPr>
          <p:cNvPr id="8" name="Text 4"/>
          <p:cNvSpPr/>
          <p:nvPr/>
        </p:nvSpPr>
        <p:spPr>
          <a:xfrm>
            <a:off x="6628269" y="2675215"/>
            <a:ext cx="184785" cy="370284"/>
          </a:xfrm>
          <a:prstGeom prst="rect">
            <a:avLst/>
          </a:prstGeom>
          <a:noFill/>
          <a:ln/>
        </p:spPr>
        <p:txBody>
          <a:bodyPr wrap="none" lIns="0" tIns="0" rIns="0" bIns="0" rtlCol="0" anchor="t"/>
          <a:lstStyle/>
          <a:p>
            <a:pPr marL="0" indent="0" algn="ctr">
              <a:lnSpc>
                <a:spcPts val="2900"/>
              </a:lnSpc>
              <a:buNone/>
            </a:pPr>
            <a:r>
              <a:rPr lang="en-US" sz="2900" b="1" dirty="0">
                <a:solidFill>
                  <a:srgbClr val="405449"/>
                </a:solidFill>
                <a:latin typeface="Fraunces Extra Bold" pitchFamily="34" charset="0"/>
                <a:ea typeface="Fraunces Extra Bold" pitchFamily="34" charset="-122"/>
                <a:cs typeface="Fraunces Extra Bold" pitchFamily="34" charset="-120"/>
              </a:rPr>
              <a:t>1</a:t>
            </a:r>
            <a:endParaRPr lang="en-US" sz="2900" dirty="0"/>
          </a:p>
        </p:txBody>
      </p:sp>
      <p:sp>
        <p:nvSpPr>
          <p:cNvPr id="9" name="Text 5"/>
          <p:cNvSpPr/>
          <p:nvPr/>
        </p:nvSpPr>
        <p:spPr>
          <a:xfrm>
            <a:off x="8078510" y="2551867"/>
            <a:ext cx="3086100" cy="385763"/>
          </a:xfrm>
          <a:prstGeom prst="rect">
            <a:avLst/>
          </a:prstGeom>
          <a:noFill/>
          <a:ln/>
        </p:spPr>
        <p:txBody>
          <a:bodyPr wrap="none" lIns="0" tIns="0" rIns="0" bIns="0" rtlCol="0" anchor="t"/>
          <a:lstStyle/>
          <a:p>
            <a:pPr marL="0" indent="0" algn="l">
              <a:lnSpc>
                <a:spcPts val="3000"/>
              </a:lnSpc>
              <a:buNone/>
            </a:pPr>
            <a:r>
              <a:rPr lang="en-US" sz="2400" b="1" dirty="0">
                <a:solidFill>
                  <a:srgbClr val="405449"/>
                </a:solidFill>
                <a:latin typeface="Fraunces Extra Bold" pitchFamily="34" charset="0"/>
                <a:ea typeface="Fraunces Extra Bold" pitchFamily="34" charset="-122"/>
                <a:cs typeface="Fraunces Extra Bold" pitchFamily="34" charset="-120"/>
              </a:rPr>
              <a:t>Yearly Trends</a:t>
            </a:r>
            <a:endParaRPr lang="en-US" sz="2400" dirty="0"/>
          </a:p>
        </p:txBody>
      </p:sp>
      <p:sp>
        <p:nvSpPr>
          <p:cNvPr id="10" name="Text 6"/>
          <p:cNvSpPr/>
          <p:nvPr/>
        </p:nvSpPr>
        <p:spPr>
          <a:xfrm>
            <a:off x="8078510" y="3085743"/>
            <a:ext cx="5687854" cy="395049"/>
          </a:xfrm>
          <a:prstGeom prst="rect">
            <a:avLst/>
          </a:prstGeom>
          <a:noFill/>
          <a:ln/>
        </p:spPr>
        <p:txBody>
          <a:bodyPr wrap="none" lIns="0" tIns="0" rIns="0" bIns="0" rtlCol="0" anchor="t"/>
          <a:lstStyle/>
          <a:p>
            <a:pPr marL="0" indent="0" algn="l">
              <a:lnSpc>
                <a:spcPts val="3100"/>
              </a:lnSpc>
              <a:buNone/>
            </a:pPr>
            <a:r>
              <a:rPr lang="en-US" sz="1900" dirty="0">
                <a:solidFill>
                  <a:srgbClr val="405449"/>
                </a:solidFill>
                <a:latin typeface="Nobile" pitchFamily="34" charset="0"/>
                <a:ea typeface="Nobile" pitchFamily="34" charset="-122"/>
                <a:cs typeface="Nobile" pitchFamily="34" charset="-120"/>
              </a:rPr>
              <a:t>Fluctuations in number of releases over years.</a:t>
            </a:r>
            <a:endParaRPr lang="en-US" sz="1900" dirty="0"/>
          </a:p>
        </p:txBody>
      </p:sp>
      <p:sp>
        <p:nvSpPr>
          <p:cNvPr id="11" name="Shape 7"/>
          <p:cNvSpPr/>
          <p:nvPr/>
        </p:nvSpPr>
        <p:spPr>
          <a:xfrm>
            <a:off x="6967954" y="4514493"/>
            <a:ext cx="864037" cy="30480"/>
          </a:xfrm>
          <a:prstGeom prst="roundRect">
            <a:avLst>
              <a:gd name="adj" fmla="val 729000"/>
            </a:avLst>
          </a:prstGeom>
          <a:solidFill>
            <a:srgbClr val="CED9CE"/>
          </a:solidFill>
          <a:ln/>
        </p:spPr>
        <p:txBody>
          <a:bodyPr/>
          <a:lstStyle/>
          <a:p>
            <a:endParaRPr lang="en-US"/>
          </a:p>
        </p:txBody>
      </p:sp>
      <p:sp>
        <p:nvSpPr>
          <p:cNvPr id="12" name="Shape 8"/>
          <p:cNvSpPr/>
          <p:nvPr/>
        </p:nvSpPr>
        <p:spPr>
          <a:xfrm>
            <a:off x="6443008" y="4252079"/>
            <a:ext cx="555427" cy="555427"/>
          </a:xfrm>
          <a:prstGeom prst="roundRect">
            <a:avLst>
              <a:gd name="adj" fmla="val 40005"/>
            </a:avLst>
          </a:prstGeom>
          <a:solidFill>
            <a:srgbClr val="E8F3E8"/>
          </a:solidFill>
          <a:ln/>
        </p:spPr>
        <p:txBody>
          <a:bodyPr/>
          <a:lstStyle/>
          <a:p>
            <a:endParaRPr lang="en-US"/>
          </a:p>
        </p:txBody>
      </p:sp>
      <p:sp>
        <p:nvSpPr>
          <p:cNvPr id="13" name="Text 9"/>
          <p:cNvSpPr/>
          <p:nvPr/>
        </p:nvSpPr>
        <p:spPr>
          <a:xfrm>
            <a:off x="6599694" y="4344591"/>
            <a:ext cx="242054" cy="370284"/>
          </a:xfrm>
          <a:prstGeom prst="rect">
            <a:avLst/>
          </a:prstGeom>
          <a:noFill/>
          <a:ln/>
        </p:spPr>
        <p:txBody>
          <a:bodyPr wrap="none" lIns="0" tIns="0" rIns="0" bIns="0" rtlCol="0" anchor="t"/>
          <a:lstStyle/>
          <a:p>
            <a:pPr marL="0" indent="0" algn="ctr">
              <a:lnSpc>
                <a:spcPts val="2900"/>
              </a:lnSpc>
              <a:buNone/>
            </a:pPr>
            <a:r>
              <a:rPr lang="en-US" sz="2900" b="1" dirty="0">
                <a:solidFill>
                  <a:srgbClr val="405449"/>
                </a:solidFill>
                <a:latin typeface="Fraunces Extra Bold" pitchFamily="34" charset="0"/>
                <a:ea typeface="Fraunces Extra Bold" pitchFamily="34" charset="-122"/>
                <a:cs typeface="Fraunces Extra Bold" pitchFamily="34" charset="-120"/>
              </a:rPr>
              <a:t>2</a:t>
            </a:r>
            <a:endParaRPr lang="en-US" sz="2900" dirty="0"/>
          </a:p>
        </p:txBody>
      </p:sp>
      <p:sp>
        <p:nvSpPr>
          <p:cNvPr id="14" name="Text 10"/>
          <p:cNvSpPr/>
          <p:nvPr/>
        </p:nvSpPr>
        <p:spPr>
          <a:xfrm>
            <a:off x="8078510" y="4221242"/>
            <a:ext cx="3086100" cy="385763"/>
          </a:xfrm>
          <a:prstGeom prst="rect">
            <a:avLst/>
          </a:prstGeom>
          <a:noFill/>
          <a:ln/>
        </p:spPr>
        <p:txBody>
          <a:bodyPr wrap="none" lIns="0" tIns="0" rIns="0" bIns="0" rtlCol="0" anchor="t"/>
          <a:lstStyle/>
          <a:p>
            <a:pPr marL="0" indent="0" algn="l">
              <a:lnSpc>
                <a:spcPts val="3000"/>
              </a:lnSpc>
              <a:buNone/>
            </a:pPr>
            <a:r>
              <a:rPr lang="en-US" sz="2400" b="1" dirty="0">
                <a:solidFill>
                  <a:srgbClr val="405449"/>
                </a:solidFill>
                <a:latin typeface="Fraunces Extra Bold" pitchFamily="34" charset="0"/>
                <a:ea typeface="Fraunces Extra Bold" pitchFamily="34" charset="-122"/>
                <a:cs typeface="Fraunces Extra Bold" pitchFamily="34" charset="-120"/>
              </a:rPr>
              <a:t>Seasonal Patterns</a:t>
            </a:r>
            <a:endParaRPr lang="en-US" sz="2400" dirty="0"/>
          </a:p>
        </p:txBody>
      </p:sp>
      <p:sp>
        <p:nvSpPr>
          <p:cNvPr id="15" name="Text 11"/>
          <p:cNvSpPr/>
          <p:nvPr/>
        </p:nvSpPr>
        <p:spPr>
          <a:xfrm>
            <a:off x="8078510" y="4755118"/>
            <a:ext cx="5687854" cy="395049"/>
          </a:xfrm>
          <a:prstGeom prst="rect">
            <a:avLst/>
          </a:prstGeom>
          <a:noFill/>
          <a:ln/>
        </p:spPr>
        <p:txBody>
          <a:bodyPr wrap="none" lIns="0" tIns="0" rIns="0" bIns="0" rtlCol="0" anchor="t"/>
          <a:lstStyle/>
          <a:p>
            <a:pPr marL="0" indent="0" algn="l">
              <a:lnSpc>
                <a:spcPts val="3100"/>
              </a:lnSpc>
              <a:buNone/>
            </a:pPr>
            <a:r>
              <a:rPr lang="en-US" sz="1900" dirty="0">
                <a:solidFill>
                  <a:srgbClr val="405449"/>
                </a:solidFill>
                <a:latin typeface="Nobile" pitchFamily="34" charset="0"/>
                <a:ea typeface="Nobile" pitchFamily="34" charset="-122"/>
                <a:cs typeface="Nobile" pitchFamily="34" charset="-120"/>
              </a:rPr>
              <a:t>Certain months have more releases.</a:t>
            </a:r>
            <a:endParaRPr lang="en-US" sz="1900" dirty="0"/>
          </a:p>
        </p:txBody>
      </p:sp>
      <p:sp>
        <p:nvSpPr>
          <p:cNvPr id="16" name="Shape 12"/>
          <p:cNvSpPr/>
          <p:nvPr/>
        </p:nvSpPr>
        <p:spPr>
          <a:xfrm>
            <a:off x="6967954" y="6183868"/>
            <a:ext cx="864037" cy="30480"/>
          </a:xfrm>
          <a:prstGeom prst="roundRect">
            <a:avLst>
              <a:gd name="adj" fmla="val 729000"/>
            </a:avLst>
          </a:prstGeom>
          <a:solidFill>
            <a:srgbClr val="CED9CE"/>
          </a:solidFill>
          <a:ln/>
        </p:spPr>
        <p:txBody>
          <a:bodyPr/>
          <a:lstStyle/>
          <a:p>
            <a:endParaRPr lang="en-US"/>
          </a:p>
        </p:txBody>
      </p:sp>
      <p:sp>
        <p:nvSpPr>
          <p:cNvPr id="17" name="Shape 13"/>
          <p:cNvSpPr/>
          <p:nvPr/>
        </p:nvSpPr>
        <p:spPr>
          <a:xfrm>
            <a:off x="6443008" y="5921454"/>
            <a:ext cx="555427" cy="555427"/>
          </a:xfrm>
          <a:prstGeom prst="roundRect">
            <a:avLst>
              <a:gd name="adj" fmla="val 40005"/>
            </a:avLst>
          </a:prstGeom>
          <a:solidFill>
            <a:srgbClr val="E8F3E8"/>
          </a:solidFill>
          <a:ln/>
        </p:spPr>
        <p:txBody>
          <a:bodyPr/>
          <a:lstStyle/>
          <a:p>
            <a:endParaRPr lang="en-US"/>
          </a:p>
        </p:txBody>
      </p:sp>
      <p:sp>
        <p:nvSpPr>
          <p:cNvPr id="18" name="Text 14"/>
          <p:cNvSpPr/>
          <p:nvPr/>
        </p:nvSpPr>
        <p:spPr>
          <a:xfrm>
            <a:off x="6608862" y="6013966"/>
            <a:ext cx="223718" cy="370284"/>
          </a:xfrm>
          <a:prstGeom prst="rect">
            <a:avLst/>
          </a:prstGeom>
          <a:noFill/>
          <a:ln/>
        </p:spPr>
        <p:txBody>
          <a:bodyPr wrap="none" lIns="0" tIns="0" rIns="0" bIns="0" rtlCol="0" anchor="t"/>
          <a:lstStyle/>
          <a:p>
            <a:pPr marL="0" indent="0" algn="ctr">
              <a:lnSpc>
                <a:spcPts val="2900"/>
              </a:lnSpc>
              <a:buNone/>
            </a:pPr>
            <a:r>
              <a:rPr lang="en-US" sz="2900" b="1" dirty="0">
                <a:solidFill>
                  <a:srgbClr val="405449"/>
                </a:solidFill>
                <a:latin typeface="Fraunces Extra Bold" pitchFamily="34" charset="0"/>
                <a:ea typeface="Fraunces Extra Bold" pitchFamily="34" charset="-122"/>
                <a:cs typeface="Fraunces Extra Bold" pitchFamily="34" charset="-120"/>
              </a:rPr>
              <a:t>3</a:t>
            </a:r>
            <a:endParaRPr lang="en-US" sz="2900" dirty="0"/>
          </a:p>
        </p:txBody>
      </p:sp>
      <p:sp>
        <p:nvSpPr>
          <p:cNvPr id="19" name="Text 15"/>
          <p:cNvSpPr/>
          <p:nvPr/>
        </p:nvSpPr>
        <p:spPr>
          <a:xfrm>
            <a:off x="8078510" y="5890617"/>
            <a:ext cx="3086100" cy="385763"/>
          </a:xfrm>
          <a:prstGeom prst="rect">
            <a:avLst/>
          </a:prstGeom>
          <a:noFill/>
          <a:ln/>
        </p:spPr>
        <p:txBody>
          <a:bodyPr wrap="none" lIns="0" tIns="0" rIns="0" bIns="0" rtlCol="0" anchor="t"/>
          <a:lstStyle/>
          <a:p>
            <a:pPr marL="0" indent="0" algn="l">
              <a:lnSpc>
                <a:spcPts val="3000"/>
              </a:lnSpc>
              <a:buNone/>
            </a:pPr>
            <a:r>
              <a:rPr lang="en-US" sz="2400" b="1" dirty="0">
                <a:solidFill>
                  <a:srgbClr val="405449"/>
                </a:solidFill>
                <a:latin typeface="Fraunces Extra Bold" pitchFamily="34" charset="0"/>
                <a:ea typeface="Fraunces Extra Bold" pitchFamily="34" charset="-122"/>
                <a:cs typeface="Fraunces Extra Bold" pitchFamily="34" charset="-120"/>
              </a:rPr>
              <a:t>Industry Insights</a:t>
            </a:r>
            <a:endParaRPr lang="en-US" sz="2400" dirty="0"/>
          </a:p>
        </p:txBody>
      </p:sp>
      <p:sp>
        <p:nvSpPr>
          <p:cNvPr id="20" name="Text 16"/>
          <p:cNvSpPr/>
          <p:nvPr/>
        </p:nvSpPr>
        <p:spPr>
          <a:xfrm>
            <a:off x="8078510" y="6424493"/>
            <a:ext cx="5687854" cy="395049"/>
          </a:xfrm>
          <a:prstGeom prst="rect">
            <a:avLst/>
          </a:prstGeom>
          <a:noFill/>
          <a:ln/>
        </p:spPr>
        <p:txBody>
          <a:bodyPr wrap="none" lIns="0" tIns="0" rIns="0" bIns="0" rtlCol="0" anchor="t"/>
          <a:lstStyle/>
          <a:p>
            <a:pPr marL="0" indent="0" algn="l">
              <a:lnSpc>
                <a:spcPts val="3100"/>
              </a:lnSpc>
              <a:buNone/>
            </a:pPr>
            <a:r>
              <a:rPr lang="en-US" sz="1900" dirty="0">
                <a:solidFill>
                  <a:srgbClr val="405449"/>
                </a:solidFill>
                <a:latin typeface="Nobile" pitchFamily="34" charset="0"/>
                <a:ea typeface="Nobile" pitchFamily="34" charset="-122"/>
                <a:cs typeface="Nobile" pitchFamily="34" charset="-120"/>
              </a:rPr>
              <a:t>Aligned with broadcasting seasons and events.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14" y="576072"/>
            <a:ext cx="13485571" cy="7077456"/>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8B8F4C9-F8F5-8973-F53F-1BE021090A2F}"/>
              </a:ext>
            </a:extLst>
          </p:cNvPr>
          <p:cNvPicPr>
            <a:picLocks noChangeAspect="1"/>
          </p:cNvPicPr>
          <p:nvPr/>
        </p:nvPicPr>
        <p:blipFill>
          <a:blip r:embed="rId2"/>
          <a:stretch>
            <a:fillRect/>
          </a:stretch>
        </p:blipFill>
        <p:spPr>
          <a:xfrm>
            <a:off x="772160" y="1371599"/>
            <a:ext cx="6353659" cy="5582873"/>
          </a:xfrm>
          <a:prstGeom prst="rect">
            <a:avLst/>
          </a:prstGeom>
        </p:spPr>
      </p:pic>
      <p:cxnSp>
        <p:nvCxnSpPr>
          <p:cNvPr id="24" name="Straight Connector 23">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95949" y="1371600"/>
            <a:ext cx="0" cy="54864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FF1ACB3-272D-5E6E-BB5D-51907594DE5F}"/>
              </a:ext>
            </a:extLst>
          </p:cNvPr>
          <p:cNvPicPr>
            <a:picLocks noChangeAspect="1"/>
          </p:cNvPicPr>
          <p:nvPr/>
        </p:nvPicPr>
        <p:blipFill>
          <a:blip r:embed="rId3"/>
          <a:stretch>
            <a:fillRect/>
          </a:stretch>
        </p:blipFill>
        <p:spPr>
          <a:xfrm>
            <a:off x="7504580" y="1371600"/>
            <a:ext cx="6353658" cy="5683541"/>
          </a:xfrm>
          <a:prstGeom prst="rect">
            <a:avLst/>
          </a:prstGeom>
        </p:spPr>
      </p:pic>
    </p:spTree>
    <p:extLst>
      <p:ext uri="{BB962C8B-B14F-4D97-AF65-F5344CB8AC3E}">
        <p14:creationId xmlns:p14="http://schemas.microsoft.com/office/powerpoint/2010/main" val="415435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2598063"/>
            <a:ext cx="6172200" cy="771525"/>
          </a:xfrm>
          <a:prstGeom prst="rect">
            <a:avLst/>
          </a:prstGeom>
          <a:noFill/>
          <a:ln/>
        </p:spPr>
        <p:txBody>
          <a:bodyPr wrap="none" lIns="0" tIns="0" rIns="0" bIns="0" rtlCol="0" anchor="t"/>
          <a:lstStyle/>
          <a:p>
            <a:pPr marL="0" indent="0">
              <a:lnSpc>
                <a:spcPts val="6050"/>
              </a:lnSpc>
              <a:buNone/>
            </a:pPr>
            <a:r>
              <a:rPr lang="en-US" sz="4850" b="1" dirty="0">
                <a:solidFill>
                  <a:srgbClr val="3B4540"/>
                </a:solidFill>
                <a:latin typeface="Fraunces Extra Bold" pitchFamily="34" charset="0"/>
                <a:ea typeface="Fraunces Extra Bold" pitchFamily="34" charset="-122"/>
                <a:cs typeface="Fraunces Extra Bold" pitchFamily="34" charset="-120"/>
              </a:rPr>
              <a:t>Studio Analysis</a:t>
            </a:r>
            <a:endParaRPr lang="en-US" sz="4850" dirty="0"/>
          </a:p>
        </p:txBody>
      </p:sp>
      <p:sp>
        <p:nvSpPr>
          <p:cNvPr id="3" name="Text 1"/>
          <p:cNvSpPr/>
          <p:nvPr/>
        </p:nvSpPr>
        <p:spPr>
          <a:xfrm>
            <a:off x="864037" y="3986689"/>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3B4540"/>
                </a:solidFill>
                <a:latin typeface="Fraunces Extra Bold" pitchFamily="34" charset="0"/>
                <a:ea typeface="Fraunces Extra Bold" pitchFamily="34" charset="-122"/>
                <a:cs typeface="Fraunces Extra Bold" pitchFamily="34" charset="-120"/>
              </a:rPr>
              <a:t>Prolific Studios</a:t>
            </a:r>
            <a:endParaRPr lang="en-US" sz="2400" dirty="0"/>
          </a:p>
        </p:txBody>
      </p:sp>
      <p:sp>
        <p:nvSpPr>
          <p:cNvPr id="4" name="Text 2"/>
          <p:cNvSpPr/>
          <p:nvPr/>
        </p:nvSpPr>
        <p:spPr>
          <a:xfrm>
            <a:off x="864037" y="4619268"/>
            <a:ext cx="3898821" cy="790099"/>
          </a:xfrm>
          <a:prstGeom prst="rect">
            <a:avLst/>
          </a:prstGeom>
          <a:noFill/>
          <a:ln/>
        </p:spPr>
        <p:txBody>
          <a:bodyPr wrap="squar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AQUA ARIS, MAPPA, OLM among top producers.</a:t>
            </a:r>
            <a:endParaRPr lang="en-US" sz="1900" dirty="0"/>
          </a:p>
        </p:txBody>
      </p:sp>
      <p:sp>
        <p:nvSpPr>
          <p:cNvPr id="5" name="Text 3"/>
          <p:cNvSpPr/>
          <p:nvPr/>
        </p:nvSpPr>
        <p:spPr>
          <a:xfrm>
            <a:off x="5372695" y="3986689"/>
            <a:ext cx="3310057" cy="385763"/>
          </a:xfrm>
          <a:prstGeom prst="rect">
            <a:avLst/>
          </a:prstGeom>
          <a:noFill/>
          <a:ln/>
        </p:spPr>
        <p:txBody>
          <a:bodyPr wrap="none" lIns="0" tIns="0" rIns="0" bIns="0" rtlCol="0" anchor="t"/>
          <a:lstStyle/>
          <a:p>
            <a:pPr marL="0" indent="0">
              <a:lnSpc>
                <a:spcPts val="3000"/>
              </a:lnSpc>
              <a:buNone/>
            </a:pPr>
            <a:r>
              <a:rPr lang="en-US" sz="2400" b="1" dirty="0">
                <a:solidFill>
                  <a:srgbClr val="3B4540"/>
                </a:solidFill>
                <a:latin typeface="Fraunces Extra Bold" pitchFamily="34" charset="0"/>
                <a:ea typeface="Fraunces Extra Bold" pitchFamily="34" charset="-122"/>
                <a:cs typeface="Fraunces Extra Bold" pitchFamily="34" charset="-120"/>
              </a:rPr>
              <a:t>High-Quality Studios</a:t>
            </a:r>
            <a:endParaRPr lang="en-US" sz="2400" dirty="0"/>
          </a:p>
        </p:txBody>
      </p:sp>
      <p:sp>
        <p:nvSpPr>
          <p:cNvPr id="6" name="Text 4"/>
          <p:cNvSpPr/>
          <p:nvPr/>
        </p:nvSpPr>
        <p:spPr>
          <a:xfrm>
            <a:off x="5372695" y="4619268"/>
            <a:ext cx="3898821" cy="790099"/>
          </a:xfrm>
          <a:prstGeom prst="rect">
            <a:avLst/>
          </a:prstGeom>
          <a:noFill/>
          <a:ln/>
        </p:spPr>
        <p:txBody>
          <a:bodyPr wrap="squar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Nut, Bones, TROYCA have highest average scores.</a:t>
            </a:r>
            <a:endParaRPr lang="en-US" sz="1900" dirty="0"/>
          </a:p>
        </p:txBody>
      </p:sp>
      <p:sp>
        <p:nvSpPr>
          <p:cNvPr id="7" name="Text 5"/>
          <p:cNvSpPr/>
          <p:nvPr/>
        </p:nvSpPr>
        <p:spPr>
          <a:xfrm>
            <a:off x="9881354" y="3986689"/>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3B4540"/>
                </a:solidFill>
                <a:latin typeface="Fraunces Extra Bold" pitchFamily="34" charset="0"/>
                <a:ea typeface="Fraunces Extra Bold" pitchFamily="34" charset="-122"/>
                <a:cs typeface="Fraunces Extra Bold" pitchFamily="34" charset="-120"/>
              </a:rPr>
              <a:t>Balance</a:t>
            </a:r>
            <a:endParaRPr lang="en-US" sz="2400" dirty="0"/>
          </a:p>
        </p:txBody>
      </p:sp>
      <p:sp>
        <p:nvSpPr>
          <p:cNvPr id="8" name="Text 6"/>
          <p:cNvSpPr/>
          <p:nvPr/>
        </p:nvSpPr>
        <p:spPr>
          <a:xfrm>
            <a:off x="9881354" y="4619268"/>
            <a:ext cx="3898821" cy="790099"/>
          </a:xfrm>
          <a:prstGeom prst="rect">
            <a:avLst/>
          </a:prstGeom>
          <a:noFill/>
          <a:ln/>
        </p:spPr>
        <p:txBody>
          <a:bodyPr wrap="square" lIns="0" tIns="0" rIns="0" bIns="0" rtlCol="0" anchor="t"/>
          <a:lstStyle/>
          <a:p>
            <a:pPr marL="0" indent="0">
              <a:lnSpc>
                <a:spcPts val="3100"/>
              </a:lnSpc>
              <a:buNone/>
            </a:pPr>
            <a:r>
              <a:rPr lang="en-US" sz="1900" dirty="0">
                <a:solidFill>
                  <a:srgbClr val="405449"/>
                </a:solidFill>
                <a:latin typeface="Nobile" pitchFamily="34" charset="0"/>
                <a:ea typeface="Nobile" pitchFamily="34" charset="-122"/>
                <a:cs typeface="Nobile" pitchFamily="34" charset="-120"/>
              </a:rPr>
              <a:t>Some studios balance quantity and quality.</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57F109-D065-786D-9520-9F2451E5D219}"/>
              </a:ext>
            </a:extLst>
          </p:cNvPr>
          <p:cNvPicPr>
            <a:picLocks noChangeAspect="1"/>
          </p:cNvPicPr>
          <p:nvPr/>
        </p:nvPicPr>
        <p:blipFill>
          <a:blip r:embed="rId2"/>
          <a:stretch>
            <a:fillRect/>
          </a:stretch>
        </p:blipFill>
        <p:spPr>
          <a:xfrm>
            <a:off x="1652587" y="0"/>
            <a:ext cx="11325225" cy="5619750"/>
          </a:xfrm>
          <a:prstGeom prst="rect">
            <a:avLst/>
          </a:prstGeom>
        </p:spPr>
      </p:pic>
      <p:sp>
        <p:nvSpPr>
          <p:cNvPr id="5" name="TextBox 4">
            <a:extLst>
              <a:ext uri="{FF2B5EF4-FFF2-40B4-BE49-F238E27FC236}">
                <a16:creationId xmlns:a16="http://schemas.microsoft.com/office/drawing/2014/main" id="{86E5CD44-D19A-3D30-B96B-069BEACC387A}"/>
              </a:ext>
            </a:extLst>
          </p:cNvPr>
          <p:cNvSpPr txBox="1"/>
          <p:nvPr/>
        </p:nvSpPr>
        <p:spPr>
          <a:xfrm>
            <a:off x="100738" y="4878620"/>
            <a:ext cx="3673099" cy="3416320"/>
          </a:xfrm>
          <a:prstGeom prst="rect">
            <a:avLst/>
          </a:prstGeom>
          <a:noFill/>
        </p:spPr>
        <p:txBody>
          <a:bodyPr wrap="square">
            <a:spAutoFit/>
          </a:bodyPr>
          <a:lstStyle/>
          <a:p>
            <a:endParaRPr lang="en-US" dirty="0"/>
          </a:p>
          <a:p>
            <a:r>
              <a:rPr lang="en-US" dirty="0"/>
              <a:t>Top 10 Studios by Number of Anime:</a:t>
            </a:r>
          </a:p>
          <a:p>
            <a:r>
              <a:rPr lang="en-US" dirty="0"/>
              <a:t>Toei Animation: 381</a:t>
            </a:r>
          </a:p>
          <a:p>
            <a:r>
              <a:rPr lang="en-US" dirty="0"/>
              <a:t>Sunrise: 374</a:t>
            </a:r>
          </a:p>
          <a:p>
            <a:r>
              <a:rPr lang="en-US" dirty="0" err="1"/>
              <a:t>J.C.Staff</a:t>
            </a:r>
            <a:r>
              <a:rPr lang="en-US" dirty="0"/>
              <a:t>: 346</a:t>
            </a:r>
          </a:p>
          <a:p>
            <a:r>
              <a:rPr lang="en-US" dirty="0"/>
              <a:t>OLM: 322</a:t>
            </a:r>
          </a:p>
          <a:p>
            <a:r>
              <a:rPr lang="en-US" dirty="0"/>
              <a:t>Madhouse: 282</a:t>
            </a:r>
          </a:p>
          <a:p>
            <a:r>
              <a:rPr lang="en-US" dirty="0"/>
              <a:t>TMS Entertainment: 254</a:t>
            </a:r>
          </a:p>
          <a:p>
            <a:r>
              <a:rPr lang="en-US" dirty="0"/>
              <a:t>Studio Deen: 248</a:t>
            </a:r>
          </a:p>
          <a:p>
            <a:r>
              <a:rPr lang="en-US" dirty="0"/>
              <a:t>Pierrot: 233</a:t>
            </a:r>
          </a:p>
          <a:p>
            <a:r>
              <a:rPr lang="en-US" dirty="0"/>
              <a:t>A-1 Pictures: 222</a:t>
            </a:r>
          </a:p>
          <a:p>
            <a:r>
              <a:rPr lang="en-US" dirty="0"/>
              <a:t>Production I.G: 194</a:t>
            </a:r>
          </a:p>
        </p:txBody>
      </p:sp>
    </p:spTree>
    <p:extLst>
      <p:ext uri="{BB962C8B-B14F-4D97-AF65-F5344CB8AC3E}">
        <p14:creationId xmlns:p14="http://schemas.microsoft.com/office/powerpoint/2010/main" val="36996622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TotalTime>
  <Words>1578</Words>
  <Application>Microsoft Office PowerPoint</Application>
  <PresentationFormat>Custom</PresentationFormat>
  <Paragraphs>119</Paragraphs>
  <Slides>18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Fraunces Extra Bold</vt:lpstr>
      <vt:lpstr>Nobile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Huy Le</cp:lastModifiedBy>
  <cp:revision>6</cp:revision>
  <dcterms:created xsi:type="dcterms:W3CDTF">2024-10-11T13:47:55Z</dcterms:created>
  <dcterms:modified xsi:type="dcterms:W3CDTF">2024-10-14T01:27:00Z</dcterms:modified>
</cp:coreProperties>
</file>